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08" r:id="rId3"/>
  </p:sldMasterIdLst>
  <p:notesMasterIdLst>
    <p:notesMasterId r:id="rId22"/>
  </p:notesMasterIdLst>
  <p:sldIdLst>
    <p:sldId id="263" r:id="rId4"/>
    <p:sldId id="257" r:id="rId5"/>
    <p:sldId id="258" r:id="rId6"/>
    <p:sldId id="265" r:id="rId7"/>
    <p:sldId id="6280" r:id="rId8"/>
    <p:sldId id="6281" r:id="rId9"/>
    <p:sldId id="6282" r:id="rId10"/>
    <p:sldId id="6283" r:id="rId11"/>
    <p:sldId id="6284" r:id="rId12"/>
    <p:sldId id="6285" r:id="rId13"/>
    <p:sldId id="6286" r:id="rId14"/>
    <p:sldId id="266" r:id="rId15"/>
    <p:sldId id="6287" r:id="rId16"/>
    <p:sldId id="6288" r:id="rId17"/>
    <p:sldId id="6289" r:id="rId18"/>
    <p:sldId id="6290" r:id="rId19"/>
    <p:sldId id="6291" r:id="rId20"/>
    <p:sldId id="262" r:id="rId21"/>
  </p:sldIdLst>
  <p:sldSz cx="12192000" cy="6858000"/>
  <p:notesSz cx="6858000" cy="9144000"/>
  <p:embeddedFontLst>
    <p:embeddedFont>
      <p:font typeface="Acumin Pro" panose="020B0604020202020204" charset="0"/>
      <p:regular r:id="rId23"/>
      <p:bold r:id="rId24"/>
      <p:italic r:id="rId25"/>
      <p:boldItalic r:id="rId26"/>
    </p:embeddedFont>
    <p:embeddedFont>
      <p:font typeface="Acumin Pro ExtraCondensed" panose="020B0604020202020204" charset="0"/>
      <p:regular r:id="rId27"/>
      <p:bold r:id="rId28"/>
      <p:italic r:id="rId29"/>
      <p:boldItalic r:id="rId30"/>
    </p:embeddedFont>
    <p:embeddedFont>
      <p:font typeface="Acumin Pro ExtraCondensed Smbd" panose="020B0604020202020204" charset="0"/>
      <p:regular r:id="rId31"/>
      <p:bold r:id="rId32"/>
      <p:italic r:id="rId33"/>
      <p:boldItalic r:id="rId34"/>
    </p:embeddedFont>
    <p:embeddedFont>
      <p:font typeface="Acumin Pro Medium" panose="020B0604020202020204" charset="0"/>
      <p:regular r:id="rId35"/>
      <p:bold r:id="rId36"/>
      <p:italic r:id="rId37"/>
      <p:boldItalic r:id="rId38"/>
    </p:embeddedFont>
    <p:embeddedFont>
      <p:font typeface="Acumin Pro Semibold" panose="020B0604020202020204" charset="0"/>
      <p:regular r:id="rId39"/>
      <p:bold r:id="rId40"/>
      <p:italic r:id="rId41"/>
      <p:boldItalic r:id="rId42"/>
    </p:embeddedFont>
    <p:embeddedFont>
      <p:font typeface="Acumin Pro SemiCondensed" panose="020B0604020202020204" charset="0"/>
      <p:regular r:id="rId43"/>
      <p:bold r:id="rId44"/>
      <p:italic r:id="rId45"/>
      <p:boldItalic r:id="rId46"/>
    </p:embeddedFont>
    <p:embeddedFont>
      <p:font typeface="Arial Narrow" panose="020B0606020202030204" pitchFamily="34" charset="0"/>
      <p:regular r:id="rId47"/>
      <p:bold r:id="rId48"/>
      <p:italic r:id="rId49"/>
      <p:boldItalic r:id="rId50"/>
    </p:embeddedFont>
    <p:embeddedFont>
      <p:font typeface="United Sans Cd Md" pitchFamily="50" charset="0"/>
      <p:regular r:id="rId51"/>
    </p:embeddedFont>
    <p:embeddedFont>
      <p:font typeface="United Sans Rg Md" pitchFamily="50" charset="0"/>
      <p:regular r:id="rId5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62" autoAdjust="0"/>
    <p:restoredTop sz="86433"/>
  </p:normalViewPr>
  <p:slideViewPr>
    <p:cSldViewPr snapToGrid="0" snapToObjects="1">
      <p:cViewPr varScale="1">
        <p:scale>
          <a:sx n="71" d="100"/>
          <a:sy n="71" d="100"/>
        </p:scale>
        <p:origin x="926" y="283"/>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4.fntdata"/><Relationship Id="rId39" Type="http://schemas.openxmlformats.org/officeDocument/2006/relationships/font" Target="fonts/font17.fntdata"/><Relationship Id="rId21" Type="http://schemas.openxmlformats.org/officeDocument/2006/relationships/slide" Target="slides/slide18.xml"/><Relationship Id="rId34" Type="http://schemas.openxmlformats.org/officeDocument/2006/relationships/font" Target="fonts/font12.fntdata"/><Relationship Id="rId42" Type="http://schemas.openxmlformats.org/officeDocument/2006/relationships/font" Target="fonts/font20.fntdata"/><Relationship Id="rId47" Type="http://schemas.openxmlformats.org/officeDocument/2006/relationships/font" Target="fonts/font25.fntdata"/><Relationship Id="rId50" Type="http://schemas.openxmlformats.org/officeDocument/2006/relationships/font" Target="fonts/font28.fntdata"/><Relationship Id="rId55"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font" Target="fonts/font7.fntdata"/><Relationship Id="rId11" Type="http://schemas.openxmlformats.org/officeDocument/2006/relationships/slide" Target="slides/slide8.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font" Target="fonts/font18.fntdata"/><Relationship Id="rId45" Type="http://schemas.openxmlformats.org/officeDocument/2006/relationships/font" Target="fonts/font23.fntdata"/><Relationship Id="rId53" Type="http://schemas.openxmlformats.org/officeDocument/2006/relationships/presProps" Target="presProp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9.fntdata"/><Relationship Id="rId44" Type="http://schemas.openxmlformats.org/officeDocument/2006/relationships/font" Target="fonts/font22.fntdata"/><Relationship Id="rId52" Type="http://schemas.openxmlformats.org/officeDocument/2006/relationships/font" Target="fonts/font30.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font" Target="fonts/font21.fntdata"/><Relationship Id="rId48" Type="http://schemas.openxmlformats.org/officeDocument/2006/relationships/font" Target="fonts/font26.fntdata"/><Relationship Id="rId56"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font" Target="fonts/font29.fntdata"/><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46" Type="http://schemas.openxmlformats.org/officeDocument/2006/relationships/font" Target="fonts/font24.fntdata"/><Relationship Id="rId20" Type="http://schemas.openxmlformats.org/officeDocument/2006/relationships/slide" Target="slides/slide17.xml"/><Relationship Id="rId41" Type="http://schemas.openxmlformats.org/officeDocument/2006/relationships/font" Target="fonts/font19.fntdata"/><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49" Type="http://schemas.openxmlformats.org/officeDocument/2006/relationships/font" Target="fonts/font2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A55EAA-D64B-A54D-9AD6-840407C79D5E}" type="datetimeFigureOut">
              <a:rPr lang="en-US" smtClean="0"/>
              <a:t>3/4/2026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8F3A2B-14A6-8F47-B753-A658CA12576A}" type="slidenum">
              <a:rPr lang="en-US" smtClean="0"/>
              <a:t>‹#›</a:t>
            </a:fld>
            <a:endParaRPr lang="en-US"/>
          </a:p>
        </p:txBody>
      </p:sp>
    </p:spTree>
    <p:extLst>
      <p:ext uri="{BB962C8B-B14F-4D97-AF65-F5344CB8AC3E}">
        <p14:creationId xmlns:p14="http://schemas.microsoft.com/office/powerpoint/2010/main" val="1617900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8F3A2B-14A6-8F47-B753-A658CA12576A}" type="slidenum">
              <a:rPr lang="en-US" smtClean="0"/>
              <a:t>18</a:t>
            </a:fld>
            <a:endParaRPr lang="en-US"/>
          </a:p>
        </p:txBody>
      </p:sp>
    </p:spTree>
    <p:extLst>
      <p:ext uri="{BB962C8B-B14F-4D97-AF65-F5344CB8AC3E}">
        <p14:creationId xmlns:p14="http://schemas.microsoft.com/office/powerpoint/2010/main" val="4568514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source Page - PPT Accessibility">
    <p:bg>
      <p:bgPr>
        <a:solidFill>
          <a:schemeClr val="accent4"/>
        </a:solidFill>
        <a:effectLst/>
      </p:bgPr>
    </p:bg>
    <p:spTree>
      <p:nvGrpSpPr>
        <p:cNvPr id="1" name=""/>
        <p:cNvGrpSpPr/>
        <p:nvPr/>
      </p:nvGrpSpPr>
      <p:grpSpPr>
        <a:xfrm>
          <a:off x="0" y="0"/>
          <a:ext cx="0" cy="0"/>
          <a:chOff x="0" y="0"/>
          <a:chExt cx="0" cy="0"/>
        </a:xfrm>
      </p:grpSpPr>
      <p:sp>
        <p:nvSpPr>
          <p:cNvPr id="3" name="PPT Accessibility"/>
          <p:cNvSpPr>
            <a:spLocks noGrp="1"/>
          </p:cNvSpPr>
          <p:nvPr>
            <p:ph type="subTitle" idx="1" hasCustomPrompt="1"/>
          </p:nvPr>
        </p:nvSpPr>
        <p:spPr>
          <a:xfrm>
            <a:off x="2667000" y="1597306"/>
            <a:ext cx="6581494" cy="1661993"/>
          </a:xfrm>
          <a:noFill/>
        </p:spPr>
        <p:txBody>
          <a:bodyPr wrap="square" lIns="0" tIns="0" rIns="0" bIns="0" anchor="t" anchorCtr="0">
            <a:spAutoFit/>
          </a:bodyPr>
          <a:lstStyle>
            <a:lvl1pPr marL="0" indent="0" algn="l">
              <a:buNone/>
              <a:defRPr lang="en-US" b="0" smtClean="0">
                <a:solidFill>
                  <a:schemeClr val="bg1"/>
                </a:solidFill>
                <a:effectLst/>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effectLst/>
                <a:latin typeface="Acumin Pro" panose="020B0504020202020204" pitchFamily="34" charset="77"/>
              </a:rPr>
              <a:t>Support the Purdue University brand in your presentations by using a brand-friendly template. This template uses an accessible master layout. Please note that some changes  to the PowerPoint template could impact accessibility by those with disabilities. Follow the instructions provided by Microsoft Office to ensure that your PowerPoint presentations are accessible to all users:</a:t>
            </a:r>
          </a:p>
        </p:txBody>
      </p:sp>
      <p:sp>
        <p:nvSpPr>
          <p:cNvPr id="10" name="PPT Accessibility URL" descr="PPT Accessibility URL">
            <a:extLst>
              <a:ext uri="{FF2B5EF4-FFF2-40B4-BE49-F238E27FC236}">
                <a16:creationId xmlns:a16="http://schemas.microsoft.com/office/drawing/2014/main" id="{E7B0FF2D-DA7C-7D4D-A32C-27DF18CCFBFD}"/>
              </a:ext>
            </a:extLst>
          </p:cNvPr>
          <p:cNvSpPr>
            <a:spLocks noGrp="1"/>
          </p:cNvSpPr>
          <p:nvPr>
            <p:ph type="body" sz="quarter" idx="14" hasCustomPrompt="1"/>
          </p:nvPr>
        </p:nvSpPr>
        <p:spPr>
          <a:xfrm>
            <a:off x="2667001" y="3813008"/>
            <a:ext cx="6725194" cy="602238"/>
          </a:xfrm>
        </p:spPr>
        <p:txBody>
          <a:bodyPr lIns="0" tIns="0" r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bg1"/>
                </a:solidFill>
                <a:latin typeface="Acumin Pro" panose="020B0504020202020204" pitchFamily="34" charset="77"/>
              </a:defRPr>
            </a:lvl1pPr>
          </a:lstStyle>
          <a:p>
            <a:r>
              <a:rPr lang="en-US" dirty="0">
                <a:solidFill>
                  <a:schemeClr val="accent1"/>
                </a:solidFill>
                <a:effectLst/>
                <a:latin typeface="Acumin Pro" panose="020B0504020202020204" pitchFamily="34" charset="77"/>
              </a:rPr>
              <a:t>https://</a:t>
            </a:r>
            <a:r>
              <a:rPr lang="en-US" dirty="0" err="1">
                <a:solidFill>
                  <a:schemeClr val="accent1"/>
                </a:solidFill>
                <a:effectLst/>
                <a:latin typeface="Acumin Pro" panose="020B0504020202020204" pitchFamily="34" charset="77"/>
              </a:rPr>
              <a:t>support.office.com</a:t>
            </a:r>
            <a:r>
              <a:rPr lang="en-US" dirty="0">
                <a:solidFill>
                  <a:schemeClr val="accent1"/>
                </a:solidFill>
                <a:effectLst/>
                <a:latin typeface="Acumin Pro" panose="020B0504020202020204" pitchFamily="34" charset="77"/>
              </a:rPr>
              <a:t>/</a:t>
            </a:r>
            <a:r>
              <a:rPr lang="en-US" dirty="0" err="1">
                <a:solidFill>
                  <a:schemeClr val="accent1"/>
                </a:solidFill>
                <a:effectLst/>
                <a:latin typeface="Acumin Pro" panose="020B0504020202020204" pitchFamily="34" charset="77"/>
              </a:rPr>
              <a:t>en</a:t>
            </a:r>
            <a:r>
              <a:rPr lang="en-US" dirty="0">
                <a:solidFill>
                  <a:schemeClr val="accent1"/>
                </a:solidFill>
                <a:effectLst/>
                <a:latin typeface="Acumin Pro" panose="020B0504020202020204" pitchFamily="34" charset="77"/>
              </a:rPr>
              <a:t>-us/article/Make-your-PowerPoint-presentations-accessible-6f7772b2-2f33-4bd2-8ca7-dae3b2b3ef25</a:t>
            </a:r>
            <a:endParaRPr lang="en-US" dirty="0">
              <a:solidFill>
                <a:schemeClr val="accent1"/>
              </a:solidFill>
            </a:endParaRPr>
          </a:p>
        </p:txBody>
      </p:sp>
      <p:pic>
        <p:nvPicPr>
          <p:cNvPr id="11" name="Purdue Logo" descr="Purdue Logo">
            <a:extLst>
              <a:ext uri="{FF2B5EF4-FFF2-40B4-BE49-F238E27FC236}">
                <a16:creationId xmlns:a16="http://schemas.microsoft.com/office/drawing/2014/main" id="{729E0708-CAA1-6E42-88EC-DDAEC16FAE2E}"/>
              </a:ext>
            </a:extLst>
          </p:cNvPr>
          <p:cNvPicPr>
            <a:picLocks noChangeAspect="1"/>
          </p:cNvPicPr>
          <p:nvPr userDrawn="1"/>
        </p:nvPicPr>
        <p:blipFill>
          <a:blip r:embed="rId2"/>
          <a:stretch>
            <a:fillRect/>
          </a:stretch>
        </p:blipFill>
        <p:spPr>
          <a:xfrm>
            <a:off x="1738642" y="5984087"/>
            <a:ext cx="2463665" cy="440990"/>
          </a:xfrm>
          <a:prstGeom prst="rect">
            <a:avLst/>
          </a:prstGeom>
        </p:spPr>
      </p:pic>
      <p:sp>
        <p:nvSpPr>
          <p:cNvPr id="7" name="Date"/>
          <p:cNvSpPr>
            <a:spLocks noGrp="1"/>
          </p:cNvSpPr>
          <p:nvPr>
            <p:ph type="dt" sz="half" idx="10"/>
          </p:nvPr>
        </p:nvSpPr>
        <p:spPr>
          <a:xfrm>
            <a:off x="8926248" y="6220740"/>
            <a:ext cx="1021891" cy="323968"/>
          </a:xfrm>
        </p:spPr>
        <p:txBody>
          <a:bodyPr/>
          <a:lstStyle>
            <a:lvl1pPr>
              <a:defRPr>
                <a:solidFill>
                  <a:schemeClr val="bg1">
                    <a:alpha val="70000"/>
                  </a:schemeClr>
                </a:solidFill>
              </a:defRPr>
            </a:lvl1pPr>
          </a:lstStyle>
          <a:p>
            <a:fld id="{D47A9A36-4EB0-BF46-AE48-7CDA251B954B}" type="datetime1">
              <a:rPr lang="en-US" smtClean="0"/>
              <a:t>3/4/2026</a:t>
            </a:fld>
            <a:endParaRPr lang="en-US" dirty="0"/>
          </a:p>
        </p:txBody>
      </p:sp>
      <p:sp>
        <p:nvSpPr>
          <p:cNvPr id="9" name="Slide Number"/>
          <p:cNvSpPr>
            <a:spLocks noGrp="1"/>
          </p:cNvSpPr>
          <p:nvPr>
            <p:ph type="sldNum" sz="quarter" idx="12"/>
          </p:nvPr>
        </p:nvSpPr>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1281648" y="5789"/>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8724900"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10880901"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306990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4032" userDrawn="1">
          <p15:clr>
            <a:srgbClr val="FBAE40"/>
          </p15:clr>
        </p15:guide>
        <p15:guide id="4" pos="5496" userDrawn="1">
          <p15:clr>
            <a:srgbClr val="FBAE40"/>
          </p15:clr>
        </p15:guide>
        <p15:guide id="5" pos="6848" userDrawn="1">
          <p15:clr>
            <a:srgbClr val="FBAE40"/>
          </p15:clr>
        </p15:guide>
        <p15:guide id="6" orient="horz" pos="4080" userDrawn="1">
          <p15:clr>
            <a:srgbClr val="FBAE40"/>
          </p15:clr>
        </p15:guide>
        <p15:guide id="7" pos="1312" userDrawn="1">
          <p15:clr>
            <a:srgbClr val="FBAE40"/>
          </p15:clr>
        </p15:guide>
        <p15:guide id="8" pos="1680" userDrawn="1">
          <p15:clr>
            <a:srgbClr val="FBAE40"/>
          </p15:clr>
        </p15:guide>
        <p15:guide id="9" pos="6264" userDrawn="1">
          <p15:clr>
            <a:srgbClr val="FBAE40"/>
          </p15:clr>
        </p15:guide>
        <p15:guide id="10" pos="6360" userDrawn="1">
          <p15:clr>
            <a:srgbClr val="FBAE40"/>
          </p15:clr>
        </p15:guide>
        <p15:guide id="11" orient="horz" pos="100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4"/>
        </a:solidFill>
        <a:effectLst/>
      </p:bgPr>
    </p:bg>
    <p:spTree>
      <p:nvGrpSpPr>
        <p:cNvPr id="1" name=""/>
        <p:cNvGrpSpPr/>
        <p:nvPr/>
      </p:nvGrpSpPr>
      <p:grpSpPr>
        <a:xfrm>
          <a:off x="0" y="0"/>
          <a:ext cx="0" cy="0"/>
          <a:chOff x="0" y="0"/>
          <a:chExt cx="0" cy="0"/>
        </a:xfrm>
      </p:grpSpPr>
      <p:sp>
        <p:nvSpPr>
          <p:cNvPr id="20" name="Black Background">
            <a:extLst>
              <a:ext uri="{FF2B5EF4-FFF2-40B4-BE49-F238E27FC236}">
                <a16:creationId xmlns:a16="http://schemas.microsoft.com/office/drawing/2014/main" id="{EACB2F0C-1C3D-CD48-AD13-7B5AD683F7C7}"/>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cNvSpPr>
            <a:spLocks noGrp="1"/>
          </p:cNvSpPr>
          <p:nvPr>
            <p:ph type="ctrTitle" hasCustomPrompt="1"/>
          </p:nvPr>
        </p:nvSpPr>
        <p:spPr bwMode="blackWhite">
          <a:xfrm>
            <a:off x="2647199" y="1501742"/>
            <a:ext cx="6801602" cy="1685077"/>
          </a:xfrm>
          <a:prstGeom prst="rect">
            <a:avLst/>
          </a:prstGeom>
          <a:noFill/>
          <a:ln w="38100">
            <a:noFill/>
          </a:ln>
        </p:spPr>
        <p:txBody>
          <a:bodyPr wrap="square" lIns="0" tIns="0" rIns="0" bIns="0" anchor="t" anchorCtr="0">
            <a:spAutoFit/>
          </a:bodyPr>
          <a:lstStyle>
            <a:lvl1pPr algn="l">
              <a:defRPr sz="6000" b="1" i="1" spc="0">
                <a:solidFill>
                  <a:schemeClr val="tx2"/>
                </a:solidFill>
                <a:latin typeface="Acumin Pro ExtraCondensed" panose="020B0508020202020204" pitchFamily="34" charset="77"/>
              </a:defRPr>
            </a:lvl1pPr>
          </a:lstStyle>
          <a:p>
            <a:r>
              <a:rPr lang="en-US" dirty="0"/>
              <a:t>Title Slide </a:t>
            </a:r>
            <a:r>
              <a:rPr lang="en-US" dirty="0" err="1"/>
              <a:t>Acumin</a:t>
            </a:r>
            <a:r>
              <a:rPr lang="en-US" dirty="0"/>
              <a:t> Pro Extra Cond Bold Italic 60</a:t>
            </a:r>
          </a:p>
        </p:txBody>
      </p:sp>
      <p:sp>
        <p:nvSpPr>
          <p:cNvPr id="3" name="Subtitle"/>
          <p:cNvSpPr>
            <a:spLocks noGrp="1"/>
          </p:cNvSpPr>
          <p:nvPr>
            <p:ph type="subTitle" idx="1" hasCustomPrompt="1"/>
          </p:nvPr>
        </p:nvSpPr>
        <p:spPr>
          <a:xfrm>
            <a:off x="2647197" y="3937834"/>
            <a:ext cx="6801603" cy="336015"/>
          </a:xfrm>
          <a:noFill/>
        </p:spPr>
        <p:txBody>
          <a:bodyPr wrap="square" lIns="0" tIns="0" rIns="0" bIns="0" anchor="t" anchorCtr="0">
            <a:spAutoFit/>
          </a:bodyPr>
          <a:lstStyle>
            <a:lvl1pPr marL="0" indent="0" algn="l">
              <a:buNone/>
              <a:defRPr sz="2200" b="1" i="0">
                <a:solidFill>
                  <a:schemeClr val="accent4"/>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a:t>
            </a:r>
            <a:r>
              <a:rPr lang="en-US" dirty="0" err="1"/>
              <a:t>Acumin</a:t>
            </a:r>
            <a:r>
              <a:rPr lang="en-US" dirty="0"/>
              <a:t> Pro Semi Cond Bold 22 </a:t>
            </a:r>
            <a:r>
              <a:rPr lang="en-US" dirty="0" err="1"/>
              <a:t>pt</a:t>
            </a:r>
            <a:endParaRPr lang="en-US" dirty="0"/>
          </a:p>
        </p:txBody>
      </p:sp>
      <p:sp>
        <p:nvSpPr>
          <p:cNvPr id="12" name="Date">
            <a:extLst>
              <a:ext uri="{FF2B5EF4-FFF2-40B4-BE49-F238E27FC236}">
                <a16:creationId xmlns:a16="http://schemas.microsoft.com/office/drawing/2014/main" id="{569EEC58-EAB4-064A-8F4A-AFD41D2C52E3}"/>
              </a:ext>
            </a:extLst>
          </p:cNvPr>
          <p:cNvSpPr>
            <a:spLocks noGrp="1"/>
          </p:cNvSpPr>
          <p:nvPr>
            <p:ph type="dt" sz="half" idx="10"/>
          </p:nvPr>
        </p:nvSpPr>
        <p:spPr>
          <a:xfrm>
            <a:off x="8926248" y="6220740"/>
            <a:ext cx="1021891" cy="323968"/>
          </a:xfrm>
        </p:spPr>
        <p:txBody>
          <a:bodyPr/>
          <a:lstStyle>
            <a:lvl1pPr>
              <a:defRPr>
                <a:solidFill>
                  <a:schemeClr val="accent4">
                    <a:alpha val="70000"/>
                  </a:schemeClr>
                </a:solidFill>
              </a:defRPr>
            </a:lvl1pPr>
          </a:lstStyle>
          <a:p>
            <a:fld id="{D47A9A36-4EB0-BF46-AE48-7CDA251B954B}" type="datetime1">
              <a:rPr lang="en-US" smtClean="0"/>
              <a:pPr/>
              <a:t>3/4/2026</a:t>
            </a:fld>
            <a:endParaRPr lang="en-US" dirty="0"/>
          </a:p>
        </p:txBody>
      </p:sp>
      <p:sp>
        <p:nvSpPr>
          <p:cNvPr id="14" name="Slide Number">
            <a:extLst>
              <a:ext uri="{FF2B5EF4-FFF2-40B4-BE49-F238E27FC236}">
                <a16:creationId xmlns:a16="http://schemas.microsoft.com/office/drawing/2014/main" id="{F5536D05-EE19-B94F-AEFA-CBB9C74BE38E}"/>
              </a:ext>
            </a:extLst>
          </p:cNvPr>
          <p:cNvSpPr>
            <a:spLocks noGrp="1"/>
          </p:cNvSpPr>
          <p:nvPr>
            <p:ph type="sldNum" sz="quarter" idx="12"/>
          </p:nvPr>
        </p:nvSpPr>
        <p:spPr>
          <a:xfrm>
            <a:off x="10096500" y="6200875"/>
            <a:ext cx="487680" cy="365760"/>
          </a:xfrm>
        </p:spPr>
        <p:txBody>
          <a:bodyPr/>
          <a:lstStyle>
            <a:lvl1pPr>
              <a:defRPr>
                <a:solidFill>
                  <a:schemeClr val="accent4"/>
                </a:solidFill>
              </a:defRPr>
            </a:lvl1pPr>
          </a:lstStyle>
          <a:p>
            <a:fld id="{8A7A6979-0714-4377-B894-6BE4C2D6E202}" type="slidenum">
              <a:rPr lang="en-US" smtClean="0"/>
              <a:pPr/>
              <a:t>‹#›</a:t>
            </a:fld>
            <a:endParaRPr lang="en-US" dirty="0"/>
          </a:p>
        </p:txBody>
      </p:sp>
      <p:cxnSp>
        <p:nvCxnSpPr>
          <p:cNvPr id="16" name="Line 1">
            <a:extLst>
              <a:ext uri="{FF2B5EF4-FFF2-40B4-BE49-F238E27FC236}">
                <a16:creationId xmlns:a16="http://schemas.microsoft.com/office/drawing/2014/main" id="{6A4A8F82-5B38-7048-AC2C-C6614B1C1F87}"/>
              </a:ext>
            </a:extLst>
          </p:cNvPr>
          <p:cNvCxnSpPr/>
          <p:nvPr userDrawn="1"/>
        </p:nvCxnSpPr>
        <p:spPr>
          <a:xfrm>
            <a:off x="1281648" y="5789"/>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Line 2">
            <a:extLst>
              <a:ext uri="{FF2B5EF4-FFF2-40B4-BE49-F238E27FC236}">
                <a16:creationId xmlns:a16="http://schemas.microsoft.com/office/drawing/2014/main" id="{8D8B04B8-2399-454A-B669-A05BD4291FE0}"/>
              </a:ext>
            </a:extLst>
          </p:cNvPr>
          <p:cNvCxnSpPr>
            <a:cxnSpLocks/>
          </p:cNvCxnSpPr>
          <p:nvPr userDrawn="1"/>
        </p:nvCxnSpPr>
        <p:spPr>
          <a:xfrm>
            <a:off x="8724900"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Line 3">
            <a:extLst>
              <a:ext uri="{FF2B5EF4-FFF2-40B4-BE49-F238E27FC236}">
                <a16:creationId xmlns:a16="http://schemas.microsoft.com/office/drawing/2014/main" id="{E7D4788F-092F-E04C-9AB1-9F6377412706}"/>
              </a:ext>
            </a:extLst>
          </p:cNvPr>
          <p:cNvCxnSpPr>
            <a:cxnSpLocks/>
          </p:cNvCxnSpPr>
          <p:nvPr userDrawn="1"/>
        </p:nvCxnSpPr>
        <p:spPr>
          <a:xfrm>
            <a:off x="10880901"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350217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165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Slide - Copy">
    <p:bg>
      <p:bgPr>
        <a:solidFill>
          <a:schemeClr val="accent4"/>
        </a:solidFill>
        <a:effectLst/>
      </p:bgPr>
    </p:bg>
    <p:spTree>
      <p:nvGrpSpPr>
        <p:cNvPr id="1" name=""/>
        <p:cNvGrpSpPr/>
        <p:nvPr/>
      </p:nvGrpSpPr>
      <p:grpSpPr>
        <a:xfrm>
          <a:off x="0" y="0"/>
          <a:ext cx="0" cy="0"/>
          <a:chOff x="0" y="0"/>
          <a:chExt cx="0" cy="0"/>
        </a:xfrm>
      </p:grpSpPr>
      <p:sp>
        <p:nvSpPr>
          <p:cNvPr id="26" name="Black Bar">
            <a:extLst>
              <a:ext uri="{FF2B5EF4-FFF2-40B4-BE49-F238E27FC236}">
                <a16:creationId xmlns:a16="http://schemas.microsoft.com/office/drawing/2014/main" id="{A66A797F-CC2D-F24E-8D26-8632FDB68C4C}"/>
              </a:ext>
            </a:extLst>
          </p:cNvPr>
          <p:cNvSpPr/>
          <p:nvPr userDrawn="1"/>
        </p:nvSpPr>
        <p:spPr>
          <a:xfrm>
            <a:off x="1773864" y="0"/>
            <a:ext cx="9884736" cy="908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cNvSpPr>
            <a:spLocks noGrp="1"/>
          </p:cNvSpPr>
          <p:nvPr>
            <p:ph type="ctrTitle" hasCustomPrompt="1"/>
          </p:nvPr>
        </p:nvSpPr>
        <p:spPr bwMode="blackWhite">
          <a:xfrm>
            <a:off x="2107520" y="437030"/>
            <a:ext cx="7988980"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2107518" y="1345167"/>
            <a:ext cx="7988982" cy="341599"/>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25" name="Body Text">
            <a:extLst>
              <a:ext uri="{FF2B5EF4-FFF2-40B4-BE49-F238E27FC236}">
                <a16:creationId xmlns:a16="http://schemas.microsoft.com/office/drawing/2014/main" id="{9F798712-4535-8340-942F-27FFD5E3FE9B}"/>
              </a:ext>
            </a:extLst>
          </p:cNvPr>
          <p:cNvSpPr>
            <a:spLocks noGrp="1"/>
          </p:cNvSpPr>
          <p:nvPr>
            <p:ph type="body" sz="quarter" idx="14" hasCustomPrompt="1"/>
          </p:nvPr>
        </p:nvSpPr>
        <p:spPr>
          <a:xfrm>
            <a:off x="2666056" y="1917389"/>
            <a:ext cx="7366000"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p:txBody>
      </p:sp>
      <p:sp>
        <p:nvSpPr>
          <p:cNvPr id="16" name="Date">
            <a:extLst>
              <a:ext uri="{FF2B5EF4-FFF2-40B4-BE49-F238E27FC236}">
                <a16:creationId xmlns:a16="http://schemas.microsoft.com/office/drawing/2014/main" id="{714077B3-45FB-7B43-8C19-3B82C49646B4}"/>
              </a:ext>
            </a:extLst>
          </p:cNvPr>
          <p:cNvSpPr>
            <a:spLocks noGrp="1"/>
          </p:cNvSpPr>
          <p:nvPr>
            <p:ph type="dt" sz="half" idx="10"/>
          </p:nvPr>
        </p:nvSpPr>
        <p:spPr>
          <a:xfrm>
            <a:off x="8926248" y="6220740"/>
            <a:ext cx="1021891" cy="323968"/>
          </a:xfrm>
        </p:spPr>
        <p:txBody>
          <a:bodyPr/>
          <a:lstStyle>
            <a:lvl1pPr>
              <a:defRPr>
                <a:solidFill>
                  <a:schemeClr val="bg1">
                    <a:alpha val="70000"/>
                  </a:schemeClr>
                </a:solidFill>
              </a:defRPr>
            </a:lvl1pPr>
          </a:lstStyle>
          <a:p>
            <a:fld id="{D47A9A36-4EB0-BF46-AE48-7CDA251B954B}" type="datetime1">
              <a:rPr lang="en-US" smtClean="0"/>
              <a:t>3/4/2026</a:t>
            </a:fld>
            <a:endParaRPr lang="en-US" dirty="0"/>
          </a:p>
        </p:txBody>
      </p:sp>
      <p:sp>
        <p:nvSpPr>
          <p:cNvPr id="17" name="Slide Number">
            <a:extLst>
              <a:ext uri="{FF2B5EF4-FFF2-40B4-BE49-F238E27FC236}">
                <a16:creationId xmlns:a16="http://schemas.microsoft.com/office/drawing/2014/main" id="{9877984E-7F57-E649-B9D9-2C2240989518}"/>
              </a:ext>
            </a:extLst>
          </p:cNvPr>
          <p:cNvSpPr>
            <a:spLocks noGrp="1"/>
          </p:cNvSpPr>
          <p:nvPr>
            <p:ph type="sldNum" sz="quarter" idx="12"/>
          </p:nvPr>
        </p:nvSpPr>
        <p:spPr>
          <a:xfrm>
            <a:off x="10096500" y="6200875"/>
            <a:ext cx="48768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9" name="Line 1">
            <a:extLst>
              <a:ext uri="{FF2B5EF4-FFF2-40B4-BE49-F238E27FC236}">
                <a16:creationId xmlns:a16="http://schemas.microsoft.com/office/drawing/2014/main" id="{8936B9D4-1725-3C46-A32F-C28623BAF26E}"/>
              </a:ext>
            </a:extLst>
          </p:cNvPr>
          <p:cNvCxnSpPr/>
          <p:nvPr userDrawn="1"/>
        </p:nvCxnSpPr>
        <p:spPr>
          <a:xfrm>
            <a:off x="1281648" y="5789"/>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Line 2">
            <a:extLst>
              <a:ext uri="{FF2B5EF4-FFF2-40B4-BE49-F238E27FC236}">
                <a16:creationId xmlns:a16="http://schemas.microsoft.com/office/drawing/2014/main" id="{A8A4F2E5-6CC0-B242-9D18-2446C1D7DE8A}"/>
              </a:ext>
            </a:extLst>
          </p:cNvPr>
          <p:cNvCxnSpPr>
            <a:cxnSpLocks/>
          </p:cNvCxnSpPr>
          <p:nvPr userDrawn="1"/>
        </p:nvCxnSpPr>
        <p:spPr>
          <a:xfrm>
            <a:off x="8724900"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Line 3">
            <a:extLst>
              <a:ext uri="{FF2B5EF4-FFF2-40B4-BE49-F238E27FC236}">
                <a16:creationId xmlns:a16="http://schemas.microsoft.com/office/drawing/2014/main" id="{C07B1E83-E1FB-094B-9F1A-D5DE2767524D}"/>
              </a:ext>
            </a:extLst>
          </p:cNvPr>
          <p:cNvCxnSpPr>
            <a:cxnSpLocks/>
          </p:cNvCxnSpPr>
          <p:nvPr userDrawn="1"/>
        </p:nvCxnSpPr>
        <p:spPr>
          <a:xfrm>
            <a:off x="10880901"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675489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1104" userDrawn="1">
          <p15:clr>
            <a:srgbClr val="FBAE40"/>
          </p15:clr>
        </p15:guide>
        <p15:guide id="8" pos="16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 Copy &amp; Pic/Chart">
    <p:bg>
      <p:bgPr>
        <a:solidFill>
          <a:schemeClr val="accent4"/>
        </a:solidFill>
        <a:effectLst/>
      </p:bgPr>
    </p:bg>
    <p:spTree>
      <p:nvGrpSpPr>
        <p:cNvPr id="1" name=""/>
        <p:cNvGrpSpPr/>
        <p:nvPr/>
      </p:nvGrpSpPr>
      <p:grpSpPr>
        <a:xfrm>
          <a:off x="0" y="0"/>
          <a:ext cx="0" cy="0"/>
          <a:chOff x="0" y="0"/>
          <a:chExt cx="0" cy="0"/>
        </a:xfrm>
      </p:grpSpPr>
      <p:sp>
        <p:nvSpPr>
          <p:cNvPr id="24" name="Black Bar">
            <a:extLst>
              <a:ext uri="{FF2B5EF4-FFF2-40B4-BE49-F238E27FC236}">
                <a16:creationId xmlns:a16="http://schemas.microsoft.com/office/drawing/2014/main" id="{0AE71379-F4D3-D147-9F20-2FE1D74B2D32}"/>
              </a:ext>
            </a:extLst>
          </p:cNvPr>
          <p:cNvSpPr/>
          <p:nvPr userDrawn="1"/>
        </p:nvSpPr>
        <p:spPr>
          <a:xfrm>
            <a:off x="1773864" y="0"/>
            <a:ext cx="9884736" cy="908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Title">
            <a:extLst>
              <a:ext uri="{FF2B5EF4-FFF2-40B4-BE49-F238E27FC236}">
                <a16:creationId xmlns:a16="http://schemas.microsoft.com/office/drawing/2014/main" id="{D4CA7DB8-4B5A-E34E-9870-26F61BD3E47D}"/>
              </a:ext>
            </a:extLst>
          </p:cNvPr>
          <p:cNvSpPr>
            <a:spLocks noGrp="1"/>
          </p:cNvSpPr>
          <p:nvPr>
            <p:ph type="ctrTitle" hasCustomPrompt="1"/>
          </p:nvPr>
        </p:nvSpPr>
        <p:spPr bwMode="blackWhite">
          <a:xfrm>
            <a:off x="2107520" y="437030"/>
            <a:ext cx="7988978"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26" name="Subhead">
            <a:extLst>
              <a:ext uri="{FF2B5EF4-FFF2-40B4-BE49-F238E27FC236}">
                <a16:creationId xmlns:a16="http://schemas.microsoft.com/office/drawing/2014/main" id="{1DF492DD-020D-4A41-BFE4-1758A1DC7221}"/>
              </a:ext>
            </a:extLst>
          </p:cNvPr>
          <p:cNvSpPr>
            <a:spLocks noGrp="1"/>
          </p:cNvSpPr>
          <p:nvPr>
            <p:ph type="subTitle" idx="1" hasCustomPrompt="1"/>
          </p:nvPr>
        </p:nvSpPr>
        <p:spPr>
          <a:xfrm>
            <a:off x="2107518" y="1345167"/>
            <a:ext cx="7988980" cy="341599"/>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19" name="Body Text">
            <a:extLst>
              <a:ext uri="{FF2B5EF4-FFF2-40B4-BE49-F238E27FC236}">
                <a16:creationId xmlns:a16="http://schemas.microsoft.com/office/drawing/2014/main" id="{4B5CCD19-DE21-294C-8B0B-3103725AE082}"/>
              </a:ext>
            </a:extLst>
          </p:cNvPr>
          <p:cNvSpPr>
            <a:spLocks noGrp="1"/>
          </p:cNvSpPr>
          <p:nvPr>
            <p:ph type="body" sz="quarter" idx="14" hasCustomPrompt="1"/>
          </p:nvPr>
        </p:nvSpPr>
        <p:spPr>
          <a:xfrm>
            <a:off x="2665914" y="1917389"/>
            <a:ext cx="4081046"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lvl="0"/>
            <a:endParaRPr lang="en-US" dirty="0"/>
          </a:p>
        </p:txBody>
      </p:sp>
      <p:cxnSp>
        <p:nvCxnSpPr>
          <p:cNvPr id="23" name="Line 3">
            <a:extLst>
              <a:ext uri="{FF2B5EF4-FFF2-40B4-BE49-F238E27FC236}">
                <a16:creationId xmlns:a16="http://schemas.microsoft.com/office/drawing/2014/main" id="{3DD2E154-C016-6747-BDF9-C46FDA8D5574}"/>
              </a:ext>
            </a:extLst>
          </p:cNvPr>
          <p:cNvCxnSpPr>
            <a:cxnSpLocks/>
          </p:cNvCxnSpPr>
          <p:nvPr userDrawn="1"/>
        </p:nvCxnSpPr>
        <p:spPr>
          <a:xfrm>
            <a:off x="10880901"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Picture or Chart" descr="Picture or Chart">
            <a:extLst>
              <a:ext uri="{FF2B5EF4-FFF2-40B4-BE49-F238E27FC236}">
                <a16:creationId xmlns:a16="http://schemas.microsoft.com/office/drawing/2014/main" id="{699BD747-48B6-2547-8F7C-25A44594F612}"/>
              </a:ext>
            </a:extLst>
          </p:cNvPr>
          <p:cNvSpPr>
            <a:spLocks noGrp="1"/>
          </p:cNvSpPr>
          <p:nvPr>
            <p:ph sz="quarter" idx="13" hasCustomPrompt="1"/>
          </p:nvPr>
        </p:nvSpPr>
        <p:spPr>
          <a:xfrm>
            <a:off x="7093131" y="1920876"/>
            <a:ext cx="4561597" cy="2982913"/>
          </a:xfrm>
          <a:solidFill>
            <a:schemeClr val="accent4"/>
          </a:solidFill>
        </p:spPr>
        <p:txBody>
          <a:bodyPr lIns="0" tIns="0" rIns="0" bIns="0" anchor="ctr" anchorCtr="0"/>
          <a:lstStyle>
            <a:lvl1pPr algn="ctr">
              <a:defRPr b="0" i="0">
                <a:solidFill>
                  <a:schemeClr val="bg1"/>
                </a:solidFill>
                <a:latin typeface="Acumin Pro" panose="020B0504020202020204" pitchFamily="34" charset="77"/>
              </a:defRPr>
            </a:lvl1pPr>
            <a:lvl4pPr marL="685800" indent="0" algn="ctr">
              <a:buNone/>
              <a:defRPr>
                <a:solidFill>
                  <a:schemeClr val="bg1"/>
                </a:solidFill>
              </a:defRPr>
            </a:lvl4pPr>
          </a:lstStyle>
          <a:p>
            <a:pPr lvl="0"/>
            <a:r>
              <a:rPr lang="en-US" dirty="0"/>
              <a:t>Insert picture or chart here</a:t>
            </a:r>
          </a:p>
        </p:txBody>
      </p:sp>
      <p:sp>
        <p:nvSpPr>
          <p:cNvPr id="16" name="Date">
            <a:extLst>
              <a:ext uri="{FF2B5EF4-FFF2-40B4-BE49-F238E27FC236}">
                <a16:creationId xmlns:a16="http://schemas.microsoft.com/office/drawing/2014/main" id="{C8365B71-1339-9448-BF22-95AA51DA73FB}"/>
              </a:ext>
            </a:extLst>
          </p:cNvPr>
          <p:cNvSpPr>
            <a:spLocks noGrp="1"/>
          </p:cNvSpPr>
          <p:nvPr>
            <p:ph type="dt" sz="half" idx="10"/>
          </p:nvPr>
        </p:nvSpPr>
        <p:spPr>
          <a:xfrm>
            <a:off x="8926248" y="6220740"/>
            <a:ext cx="1021891" cy="323968"/>
          </a:xfrm>
        </p:spPr>
        <p:txBody>
          <a:bodyPr/>
          <a:lstStyle>
            <a:lvl1pPr>
              <a:defRPr>
                <a:solidFill>
                  <a:schemeClr val="bg1">
                    <a:alpha val="70000"/>
                  </a:schemeClr>
                </a:solidFill>
              </a:defRPr>
            </a:lvl1pPr>
          </a:lstStyle>
          <a:p>
            <a:fld id="{D47A9A36-4EB0-BF46-AE48-7CDA251B954B}" type="datetime1">
              <a:rPr lang="en-US" smtClean="0"/>
              <a:t>3/4/2026</a:t>
            </a:fld>
            <a:endParaRPr lang="en-US" dirty="0"/>
          </a:p>
        </p:txBody>
      </p:sp>
      <p:sp>
        <p:nvSpPr>
          <p:cNvPr id="17" name="Slide Number">
            <a:extLst>
              <a:ext uri="{FF2B5EF4-FFF2-40B4-BE49-F238E27FC236}">
                <a16:creationId xmlns:a16="http://schemas.microsoft.com/office/drawing/2014/main" id="{90CEF399-1C96-2B44-8CD0-34997E7B715B}"/>
              </a:ext>
            </a:extLst>
          </p:cNvPr>
          <p:cNvSpPr>
            <a:spLocks noGrp="1"/>
          </p:cNvSpPr>
          <p:nvPr>
            <p:ph type="sldNum" sz="quarter" idx="12"/>
          </p:nvPr>
        </p:nvSpPr>
        <p:spPr>
          <a:xfrm>
            <a:off x="10096500" y="6200875"/>
            <a:ext cx="48768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21" name="Line 1">
            <a:extLst>
              <a:ext uri="{FF2B5EF4-FFF2-40B4-BE49-F238E27FC236}">
                <a16:creationId xmlns:a16="http://schemas.microsoft.com/office/drawing/2014/main" id="{CADA4B44-4E54-AC4F-B94D-753D8198844A}"/>
              </a:ext>
            </a:extLst>
          </p:cNvPr>
          <p:cNvCxnSpPr/>
          <p:nvPr userDrawn="1"/>
        </p:nvCxnSpPr>
        <p:spPr>
          <a:xfrm>
            <a:off x="1281648" y="5789"/>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Line 2">
            <a:extLst>
              <a:ext uri="{FF2B5EF4-FFF2-40B4-BE49-F238E27FC236}">
                <a16:creationId xmlns:a16="http://schemas.microsoft.com/office/drawing/2014/main" id="{FC7C8D95-DE0A-F44D-8875-2ED2F195BB2F}"/>
              </a:ext>
            </a:extLst>
          </p:cNvPr>
          <p:cNvCxnSpPr>
            <a:cxnSpLocks/>
          </p:cNvCxnSpPr>
          <p:nvPr userDrawn="1"/>
        </p:nvCxnSpPr>
        <p:spPr>
          <a:xfrm>
            <a:off x="8724900"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546405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4032" userDrawn="1">
          <p15:clr>
            <a:srgbClr val="FBAE40"/>
          </p15:clr>
        </p15:guide>
        <p15:guide id="4" pos="7344" userDrawn="1">
          <p15:clr>
            <a:srgbClr val="FBAE40"/>
          </p15:clr>
        </p15:guide>
        <p15:guide id="5" pos="6848" userDrawn="1">
          <p15:clr>
            <a:srgbClr val="FBAE40"/>
          </p15:clr>
        </p15:guide>
        <p15:guide id="6" orient="horz" pos="4080" userDrawn="1">
          <p15:clr>
            <a:srgbClr val="FBAE40"/>
          </p15:clr>
        </p15:guide>
        <p15:guide id="7" pos="1104" userDrawn="1">
          <p15:clr>
            <a:srgbClr val="FBAE40"/>
          </p15:clr>
        </p15:guide>
        <p15:guide id="8" pos="16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Slide - Picture">
    <p:bg>
      <p:bgPr>
        <a:solidFill>
          <a:schemeClr val="accent4"/>
        </a:solidFill>
        <a:effectLst/>
      </p:bgPr>
    </p:bg>
    <p:spTree>
      <p:nvGrpSpPr>
        <p:cNvPr id="1" name=""/>
        <p:cNvGrpSpPr/>
        <p:nvPr/>
      </p:nvGrpSpPr>
      <p:grpSpPr>
        <a:xfrm>
          <a:off x="0" y="0"/>
          <a:ext cx="0" cy="0"/>
          <a:chOff x="0" y="0"/>
          <a:chExt cx="0" cy="0"/>
        </a:xfrm>
      </p:grpSpPr>
      <p:sp>
        <p:nvSpPr>
          <p:cNvPr id="17" name="Picture" descr="Picture Description">
            <a:extLst>
              <a:ext uri="{FF2B5EF4-FFF2-40B4-BE49-F238E27FC236}">
                <a16:creationId xmlns:a16="http://schemas.microsoft.com/office/drawing/2014/main" id="{B6A7C9B5-3617-0144-A4ED-16186741E8C3}"/>
              </a:ext>
            </a:extLst>
          </p:cNvPr>
          <p:cNvSpPr>
            <a:spLocks noGrp="1"/>
          </p:cNvSpPr>
          <p:nvPr>
            <p:ph type="pic" sz="quarter" idx="13"/>
          </p:nvPr>
        </p:nvSpPr>
        <p:spPr>
          <a:xfrm>
            <a:off x="0" y="0"/>
            <a:ext cx="12192000" cy="6858000"/>
          </a:xfrm>
        </p:spPr>
        <p:txBody>
          <a:bodyPr anchor="ctr" anchorCtr="1"/>
          <a:lstStyle>
            <a:lvl1pPr marL="0" indent="0" algn="ctr">
              <a:buFontTx/>
              <a:buNone/>
              <a:defRPr baseline="0">
                <a:solidFill>
                  <a:schemeClr val="bg1"/>
                </a:solidFill>
                <a:latin typeface="Acumin Pro" panose="020B0504020202020204" pitchFamily="34" charset="77"/>
              </a:defRPr>
            </a:lvl1pPr>
          </a:lstStyle>
          <a:p>
            <a:r>
              <a:rPr lang="en-US"/>
              <a:t>Click icon to add picture</a:t>
            </a:r>
            <a:endParaRPr lang="en-US" dirty="0"/>
          </a:p>
        </p:txBody>
      </p:sp>
      <p:sp>
        <p:nvSpPr>
          <p:cNvPr id="3" name="Photo caption"/>
          <p:cNvSpPr>
            <a:spLocks noGrp="1"/>
          </p:cNvSpPr>
          <p:nvPr>
            <p:ph type="subTitle" idx="1" hasCustomPrompt="1"/>
          </p:nvPr>
        </p:nvSpPr>
        <p:spPr>
          <a:xfrm>
            <a:off x="7301170" y="219206"/>
            <a:ext cx="3574087" cy="1107996"/>
          </a:xfrm>
          <a:noFill/>
        </p:spPr>
        <p:txBody>
          <a:bodyPr wrap="square" lIns="0" tIns="0" rIns="0" bIns="0" anchor="t" anchorCtr="0">
            <a:spAutoFit/>
          </a:bodyPr>
          <a:lstStyle>
            <a:lvl1pPr marL="0" indent="0" algn="l">
              <a:buNone/>
              <a:defRPr sz="1800" b="1" i="0">
                <a:solidFill>
                  <a:schemeClr val="bg1"/>
                </a:solidFill>
                <a:latin typeface="Acumin Pro" panose="020B0504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Brief photo caption. Place in top left or right corner. </a:t>
            </a:r>
            <a:r>
              <a:rPr lang="en-US" dirty="0" err="1"/>
              <a:t>Acumin</a:t>
            </a:r>
            <a:r>
              <a:rPr lang="en-US" dirty="0"/>
              <a:t> Pro Bold 18 pt. Make text black or white for legibility.</a:t>
            </a:r>
          </a:p>
        </p:txBody>
      </p:sp>
      <p:sp>
        <p:nvSpPr>
          <p:cNvPr id="11" name="Date">
            <a:extLst>
              <a:ext uri="{FF2B5EF4-FFF2-40B4-BE49-F238E27FC236}">
                <a16:creationId xmlns:a16="http://schemas.microsoft.com/office/drawing/2014/main" id="{F330C439-AFA6-B840-9D2A-258668D35CA5}"/>
              </a:ext>
            </a:extLst>
          </p:cNvPr>
          <p:cNvSpPr>
            <a:spLocks noGrp="1"/>
          </p:cNvSpPr>
          <p:nvPr>
            <p:ph type="dt" sz="half" idx="10"/>
          </p:nvPr>
        </p:nvSpPr>
        <p:spPr>
          <a:xfrm>
            <a:off x="8926248" y="6220740"/>
            <a:ext cx="1021891" cy="323968"/>
          </a:xfrm>
        </p:spPr>
        <p:txBody>
          <a:bodyPr/>
          <a:lstStyle>
            <a:lvl1pPr>
              <a:defRPr>
                <a:solidFill>
                  <a:schemeClr val="bg1">
                    <a:alpha val="70000"/>
                  </a:schemeClr>
                </a:solidFill>
              </a:defRPr>
            </a:lvl1pPr>
          </a:lstStyle>
          <a:p>
            <a:fld id="{D47A9A36-4EB0-BF46-AE48-7CDA251B954B}" type="datetime1">
              <a:rPr lang="en-US" smtClean="0"/>
              <a:t>3/4/2026</a:t>
            </a:fld>
            <a:endParaRPr lang="en-US" dirty="0"/>
          </a:p>
        </p:txBody>
      </p:sp>
      <p:sp>
        <p:nvSpPr>
          <p:cNvPr id="14" name="Slide Number">
            <a:extLst>
              <a:ext uri="{FF2B5EF4-FFF2-40B4-BE49-F238E27FC236}">
                <a16:creationId xmlns:a16="http://schemas.microsoft.com/office/drawing/2014/main" id="{ACC80B6D-3922-3742-99F9-101C945C2B33}"/>
              </a:ext>
            </a:extLst>
          </p:cNvPr>
          <p:cNvSpPr>
            <a:spLocks noGrp="1"/>
          </p:cNvSpPr>
          <p:nvPr>
            <p:ph type="sldNum" sz="quarter" idx="12"/>
          </p:nvPr>
        </p:nvSpPr>
        <p:spPr>
          <a:xfrm>
            <a:off x="10096500" y="6200875"/>
            <a:ext cx="48768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6" name="Line 1">
            <a:extLst>
              <a:ext uri="{FF2B5EF4-FFF2-40B4-BE49-F238E27FC236}">
                <a16:creationId xmlns:a16="http://schemas.microsoft.com/office/drawing/2014/main" id="{C3371811-B9A9-444C-B8E2-DFC8B92FFA90}"/>
              </a:ext>
            </a:extLst>
          </p:cNvPr>
          <p:cNvCxnSpPr/>
          <p:nvPr userDrawn="1"/>
        </p:nvCxnSpPr>
        <p:spPr>
          <a:xfrm>
            <a:off x="1281648" y="5789"/>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Line 2">
            <a:extLst>
              <a:ext uri="{FF2B5EF4-FFF2-40B4-BE49-F238E27FC236}">
                <a16:creationId xmlns:a16="http://schemas.microsoft.com/office/drawing/2014/main" id="{E3D41B36-C946-AA44-BFF4-3F3A6A8607A2}"/>
              </a:ext>
            </a:extLst>
          </p:cNvPr>
          <p:cNvCxnSpPr>
            <a:cxnSpLocks/>
          </p:cNvCxnSpPr>
          <p:nvPr userDrawn="1"/>
        </p:nvCxnSpPr>
        <p:spPr>
          <a:xfrm>
            <a:off x="8724900"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Line 3">
            <a:extLst>
              <a:ext uri="{FF2B5EF4-FFF2-40B4-BE49-F238E27FC236}">
                <a16:creationId xmlns:a16="http://schemas.microsoft.com/office/drawing/2014/main" id="{A246739C-3DD5-DF4C-BFF4-0B3AF76695B4}"/>
              </a:ext>
            </a:extLst>
          </p:cNvPr>
          <p:cNvCxnSpPr>
            <a:cxnSpLocks/>
          </p:cNvCxnSpPr>
          <p:nvPr userDrawn="1"/>
        </p:nvCxnSpPr>
        <p:spPr>
          <a:xfrm>
            <a:off x="10880901"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625800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Slide - Fact/Highlight">
    <p:bg>
      <p:bgPr>
        <a:solidFill>
          <a:schemeClr val="accent4"/>
        </a:solidFill>
        <a:effectLst/>
      </p:bgPr>
    </p:bg>
    <p:spTree>
      <p:nvGrpSpPr>
        <p:cNvPr id="1" name=""/>
        <p:cNvGrpSpPr/>
        <p:nvPr/>
      </p:nvGrpSpPr>
      <p:grpSpPr>
        <a:xfrm>
          <a:off x="0" y="0"/>
          <a:ext cx="0" cy="0"/>
          <a:chOff x="0" y="0"/>
          <a:chExt cx="0" cy="0"/>
        </a:xfrm>
      </p:grpSpPr>
      <p:sp>
        <p:nvSpPr>
          <p:cNvPr id="6" name="Gold Background">
            <a:extLst>
              <a:ext uri="{FF2B5EF4-FFF2-40B4-BE49-F238E27FC236}">
                <a16:creationId xmlns:a16="http://schemas.microsoft.com/office/drawing/2014/main" id="{5CCAEC11-865D-CB4B-88E8-5AF51FB37FBE}"/>
              </a:ext>
            </a:extLst>
          </p:cNvPr>
          <p:cNvSpPr/>
          <p:nvPr/>
        </p:nvSpPr>
        <p:spPr>
          <a:xfrm>
            <a:off x="1" y="0"/>
            <a:ext cx="12191999" cy="68522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Heading"/>
          <p:cNvSpPr>
            <a:spLocks noGrp="1"/>
          </p:cNvSpPr>
          <p:nvPr>
            <p:ph type="ctrTitle" hasCustomPrompt="1"/>
          </p:nvPr>
        </p:nvSpPr>
        <p:spPr bwMode="blackWhite">
          <a:xfrm>
            <a:off x="2893545" y="1479629"/>
            <a:ext cx="6419331" cy="1210973"/>
          </a:xfrm>
          <a:prstGeom prst="rect">
            <a:avLst/>
          </a:prstGeom>
          <a:noFill/>
          <a:ln w="38100">
            <a:noFill/>
          </a:ln>
        </p:spPr>
        <p:txBody>
          <a:bodyPr wrap="square" lIns="0" tIns="0" rIns="0" bIns="0" anchor="t" anchorCtr="0">
            <a:spAutoFit/>
          </a:bodyPr>
          <a:lstStyle>
            <a:lvl1pPr algn="ctr">
              <a:defRPr sz="8600" b="1" i="0" cap="none" spc="300">
                <a:solidFill>
                  <a:schemeClr val="accent2"/>
                </a:solidFill>
                <a:latin typeface="United Sans Rg Md" pitchFamily="50" charset="0"/>
              </a:defRPr>
            </a:lvl1pPr>
          </a:lstStyle>
          <a:p>
            <a:r>
              <a:rPr lang="en-US" spc="0" dirty="0">
                <a:latin typeface="United Sans Rg Md" pitchFamily="50" charset="0"/>
              </a:rPr>
              <a:t>123</a:t>
            </a:r>
            <a:endParaRPr lang="en-US" dirty="0"/>
          </a:p>
        </p:txBody>
      </p:sp>
      <p:sp>
        <p:nvSpPr>
          <p:cNvPr id="20" name="Black Bar">
            <a:extLst>
              <a:ext uri="{FF2B5EF4-FFF2-40B4-BE49-F238E27FC236}">
                <a16:creationId xmlns:a16="http://schemas.microsoft.com/office/drawing/2014/main" id="{EACB2F0C-1C3D-CD48-AD13-7B5AD683F7C7}"/>
              </a:ext>
            </a:extLst>
          </p:cNvPr>
          <p:cNvSpPr/>
          <p:nvPr/>
        </p:nvSpPr>
        <p:spPr>
          <a:xfrm>
            <a:off x="2648277" y="2744421"/>
            <a:ext cx="6905456" cy="4409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ubhead"/>
          <p:cNvSpPr>
            <a:spLocks noGrp="1"/>
          </p:cNvSpPr>
          <p:nvPr>
            <p:ph type="subTitle" idx="1" hasCustomPrompt="1"/>
          </p:nvPr>
        </p:nvSpPr>
        <p:spPr>
          <a:xfrm>
            <a:off x="2648276" y="2706475"/>
            <a:ext cx="6895463" cy="553998"/>
          </a:xfrm>
          <a:noFill/>
        </p:spPr>
        <p:txBody>
          <a:bodyPr wrap="square" lIns="0" tIns="0" rIns="0" bIns="0" anchor="t" anchorCtr="0">
            <a:spAutoFit/>
          </a:bodyPr>
          <a:lstStyle>
            <a:lvl1pPr marL="0" indent="0" algn="ctr">
              <a:buNone/>
              <a:defRPr sz="3600" b="1" i="0" spc="300">
                <a:solidFill>
                  <a:schemeClr val="accent4"/>
                </a:solidFill>
                <a:latin typeface="United Sans Cd Md" pitchFamily="50" charset="0"/>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TOPIC OR TITLE</a:t>
            </a:r>
          </a:p>
        </p:txBody>
      </p:sp>
      <p:sp>
        <p:nvSpPr>
          <p:cNvPr id="23" name="Body Text">
            <a:extLst>
              <a:ext uri="{FF2B5EF4-FFF2-40B4-BE49-F238E27FC236}">
                <a16:creationId xmlns:a16="http://schemas.microsoft.com/office/drawing/2014/main" id="{BD416322-CF1A-F143-B2A9-844B608C50DA}"/>
              </a:ext>
            </a:extLst>
          </p:cNvPr>
          <p:cNvSpPr>
            <a:spLocks noGrp="1"/>
          </p:cNvSpPr>
          <p:nvPr>
            <p:ph type="body" sz="quarter" idx="14" hasCustomPrompt="1"/>
          </p:nvPr>
        </p:nvSpPr>
        <p:spPr>
          <a:xfrm>
            <a:off x="2875268" y="3540352"/>
            <a:ext cx="6678467" cy="1122744"/>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2400" b="0" i="0" normalizeH="0" baseline="0">
                <a:solidFill>
                  <a:schemeClr val="bg1"/>
                </a:solidFill>
                <a:latin typeface="Acumin Pro Medium" panose="020B0504020202020204" pitchFamily="34" charset="77"/>
              </a:defRPr>
            </a:lvl1pPr>
          </a:lstStyle>
          <a:p>
            <a:pPr lvl="0"/>
            <a:r>
              <a:rPr lang="en-US" dirty="0"/>
              <a:t>Fact or highlight. </a:t>
            </a:r>
            <a:r>
              <a:rPr lang="en-US" dirty="0" err="1"/>
              <a:t>Acumin</a:t>
            </a:r>
            <a:r>
              <a:rPr lang="en-US" dirty="0"/>
              <a:t> Pro Medium 24 pt. Keep it short with bite-size chunks of information.</a:t>
            </a:r>
          </a:p>
        </p:txBody>
      </p:sp>
      <p:sp>
        <p:nvSpPr>
          <p:cNvPr id="16" name="Date">
            <a:extLst>
              <a:ext uri="{FF2B5EF4-FFF2-40B4-BE49-F238E27FC236}">
                <a16:creationId xmlns:a16="http://schemas.microsoft.com/office/drawing/2014/main" id="{D5F83FDC-674A-8F42-A488-884B2867DCC3}"/>
              </a:ext>
            </a:extLst>
          </p:cNvPr>
          <p:cNvSpPr>
            <a:spLocks noGrp="1"/>
          </p:cNvSpPr>
          <p:nvPr>
            <p:ph type="dt" sz="half" idx="10"/>
          </p:nvPr>
        </p:nvSpPr>
        <p:spPr>
          <a:xfrm>
            <a:off x="8926248" y="6220740"/>
            <a:ext cx="1021891" cy="323968"/>
          </a:xfrm>
        </p:spPr>
        <p:txBody>
          <a:bodyPr/>
          <a:lstStyle>
            <a:lvl1pPr>
              <a:defRPr>
                <a:solidFill>
                  <a:schemeClr val="bg1">
                    <a:alpha val="70000"/>
                  </a:schemeClr>
                </a:solidFill>
              </a:defRPr>
            </a:lvl1pPr>
          </a:lstStyle>
          <a:p>
            <a:fld id="{D47A9A36-4EB0-BF46-AE48-7CDA251B954B}" type="datetime1">
              <a:rPr lang="en-US" smtClean="0"/>
              <a:t>3/4/2026</a:t>
            </a:fld>
            <a:endParaRPr lang="en-US" dirty="0"/>
          </a:p>
        </p:txBody>
      </p:sp>
      <p:sp>
        <p:nvSpPr>
          <p:cNvPr id="17" name="Slide Number">
            <a:extLst>
              <a:ext uri="{FF2B5EF4-FFF2-40B4-BE49-F238E27FC236}">
                <a16:creationId xmlns:a16="http://schemas.microsoft.com/office/drawing/2014/main" id="{DF9C56DA-C412-B14C-8168-05E55A21B5E5}"/>
              </a:ext>
            </a:extLst>
          </p:cNvPr>
          <p:cNvSpPr>
            <a:spLocks noGrp="1"/>
          </p:cNvSpPr>
          <p:nvPr>
            <p:ph type="sldNum" sz="quarter" idx="12"/>
          </p:nvPr>
        </p:nvSpPr>
        <p:spPr>
          <a:xfrm>
            <a:off x="10096500" y="6200875"/>
            <a:ext cx="48768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21" name="Line 1">
            <a:extLst>
              <a:ext uri="{FF2B5EF4-FFF2-40B4-BE49-F238E27FC236}">
                <a16:creationId xmlns:a16="http://schemas.microsoft.com/office/drawing/2014/main" id="{DE31DD2C-32F5-F345-872B-C1CCC72846EE}"/>
              </a:ext>
            </a:extLst>
          </p:cNvPr>
          <p:cNvCxnSpPr/>
          <p:nvPr userDrawn="1"/>
        </p:nvCxnSpPr>
        <p:spPr>
          <a:xfrm>
            <a:off x="1281648" y="5789"/>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Line 2">
            <a:extLst>
              <a:ext uri="{FF2B5EF4-FFF2-40B4-BE49-F238E27FC236}">
                <a16:creationId xmlns:a16="http://schemas.microsoft.com/office/drawing/2014/main" id="{18A2134F-0116-6740-AD2E-82D54002455E}"/>
              </a:ext>
            </a:extLst>
          </p:cNvPr>
          <p:cNvCxnSpPr>
            <a:cxnSpLocks/>
          </p:cNvCxnSpPr>
          <p:nvPr userDrawn="1"/>
        </p:nvCxnSpPr>
        <p:spPr>
          <a:xfrm>
            <a:off x="8724900"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Line 3">
            <a:extLst>
              <a:ext uri="{FF2B5EF4-FFF2-40B4-BE49-F238E27FC236}">
                <a16:creationId xmlns:a16="http://schemas.microsoft.com/office/drawing/2014/main" id="{7E7A5392-EE7B-7141-B159-172DDE0D6824}"/>
              </a:ext>
            </a:extLst>
          </p:cNvPr>
          <p:cNvCxnSpPr>
            <a:cxnSpLocks/>
          </p:cNvCxnSpPr>
          <p:nvPr userDrawn="1"/>
        </p:nvCxnSpPr>
        <p:spPr>
          <a:xfrm>
            <a:off x="10880901"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739352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orient="horz" pos="1008" userDrawn="1">
          <p15:clr>
            <a:srgbClr val="FBAE40"/>
          </p15:clr>
        </p15:guide>
        <p15:guide id="8" orient="horz" pos="1488" userDrawn="1">
          <p15:clr>
            <a:srgbClr val="FBAE40"/>
          </p15:clr>
        </p15:guide>
        <p15:guide id="9" orient="horz" pos="864"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losing Slide">
    <p:bg>
      <p:bgPr>
        <a:solidFill>
          <a:schemeClr val="accent4"/>
        </a:solidFill>
        <a:effectLst/>
      </p:bgPr>
    </p:bg>
    <p:spTree>
      <p:nvGrpSpPr>
        <p:cNvPr id="1" name=""/>
        <p:cNvGrpSpPr/>
        <p:nvPr/>
      </p:nvGrpSpPr>
      <p:grpSpPr>
        <a:xfrm>
          <a:off x="0" y="0"/>
          <a:ext cx="0" cy="0"/>
          <a:chOff x="0" y="0"/>
          <a:chExt cx="0" cy="0"/>
        </a:xfrm>
      </p:grpSpPr>
      <p:sp>
        <p:nvSpPr>
          <p:cNvPr id="20" name="Black Background">
            <a:extLst>
              <a:ext uri="{FF2B5EF4-FFF2-40B4-BE49-F238E27FC236}">
                <a16:creationId xmlns:a16="http://schemas.microsoft.com/office/drawing/2014/main" id="{EACB2F0C-1C3D-CD48-AD13-7B5AD683F7C7}"/>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Heading"/>
          <p:cNvSpPr>
            <a:spLocks noGrp="1"/>
          </p:cNvSpPr>
          <p:nvPr>
            <p:ph type="ctrTitle" hasCustomPrompt="1"/>
          </p:nvPr>
        </p:nvSpPr>
        <p:spPr bwMode="blackWhite">
          <a:xfrm>
            <a:off x="2628902" y="1521334"/>
            <a:ext cx="6347458" cy="854080"/>
          </a:xfrm>
          <a:prstGeom prst="rect">
            <a:avLst/>
          </a:prstGeom>
          <a:noFill/>
          <a:ln w="38100">
            <a:noFill/>
          </a:ln>
        </p:spPr>
        <p:txBody>
          <a:bodyPr wrap="square" lIns="0" tIns="0" rIns="0" bIns="0" anchor="t" anchorCtr="0">
            <a:spAutoFit/>
          </a:bodyPr>
          <a:lstStyle>
            <a:lvl1pPr algn="l">
              <a:defRPr sz="6000" b="1" i="1" spc="0">
                <a:solidFill>
                  <a:schemeClr val="tx2"/>
                </a:solidFill>
                <a:latin typeface="Acumin Pro ExtraCondensed" panose="020B0508020202020204" pitchFamily="34" charset="77"/>
              </a:defRPr>
            </a:lvl1pPr>
          </a:lstStyle>
          <a:p>
            <a:r>
              <a:rPr lang="en-US" dirty="0"/>
              <a:t>Thank You</a:t>
            </a:r>
          </a:p>
        </p:txBody>
      </p:sp>
      <p:sp>
        <p:nvSpPr>
          <p:cNvPr id="16" name="Body Text">
            <a:extLst>
              <a:ext uri="{FF2B5EF4-FFF2-40B4-BE49-F238E27FC236}">
                <a16:creationId xmlns:a16="http://schemas.microsoft.com/office/drawing/2014/main" id="{900775FC-E9E4-FF46-A522-92CC39196093}"/>
              </a:ext>
            </a:extLst>
          </p:cNvPr>
          <p:cNvSpPr>
            <a:spLocks noGrp="1"/>
          </p:cNvSpPr>
          <p:nvPr>
            <p:ph type="body" sz="quarter" idx="14" hasCustomPrompt="1"/>
          </p:nvPr>
        </p:nvSpPr>
        <p:spPr>
          <a:xfrm>
            <a:off x="2628900" y="2548210"/>
            <a:ext cx="6347460" cy="880790"/>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accent4"/>
                </a:solidFill>
                <a:latin typeface="Acumin Pro" panose="020B0504020202020204" pitchFamily="34" charset="77"/>
              </a:defRPr>
            </a:lvl1pPr>
          </a:lstStyle>
          <a:p>
            <a:pPr lvl="0"/>
            <a:r>
              <a:rPr lang="en-US" dirty="0"/>
              <a:t>Conclusion, call to action or contact information. </a:t>
            </a:r>
            <a:r>
              <a:rPr lang="en-US" dirty="0" err="1"/>
              <a:t>Acumin</a:t>
            </a:r>
            <a:r>
              <a:rPr lang="en-US" dirty="0"/>
              <a:t> Pro Reg 18 pt. Keep it short with bite-size chunks of information.</a:t>
            </a:r>
          </a:p>
        </p:txBody>
      </p:sp>
      <p:sp>
        <p:nvSpPr>
          <p:cNvPr id="12" name="Date">
            <a:extLst>
              <a:ext uri="{FF2B5EF4-FFF2-40B4-BE49-F238E27FC236}">
                <a16:creationId xmlns:a16="http://schemas.microsoft.com/office/drawing/2014/main" id="{E7D56F3A-D0B6-8A49-81C9-B6A0051C7E73}"/>
              </a:ext>
            </a:extLst>
          </p:cNvPr>
          <p:cNvSpPr>
            <a:spLocks noGrp="1"/>
          </p:cNvSpPr>
          <p:nvPr>
            <p:ph type="dt" sz="half" idx="10"/>
          </p:nvPr>
        </p:nvSpPr>
        <p:spPr>
          <a:xfrm>
            <a:off x="8926248" y="6220740"/>
            <a:ext cx="1021891" cy="323968"/>
          </a:xfrm>
        </p:spPr>
        <p:txBody>
          <a:bodyPr/>
          <a:lstStyle>
            <a:lvl1pPr>
              <a:defRPr>
                <a:solidFill>
                  <a:schemeClr val="accent4">
                    <a:alpha val="70000"/>
                  </a:schemeClr>
                </a:solidFill>
              </a:defRPr>
            </a:lvl1pPr>
          </a:lstStyle>
          <a:p>
            <a:fld id="{D47A9A36-4EB0-BF46-AE48-7CDA251B954B}" type="datetime1">
              <a:rPr lang="en-US" smtClean="0"/>
              <a:pPr/>
              <a:t>3/4/2026</a:t>
            </a:fld>
            <a:endParaRPr lang="en-US" dirty="0"/>
          </a:p>
        </p:txBody>
      </p:sp>
      <p:sp>
        <p:nvSpPr>
          <p:cNvPr id="14" name="Slide Number">
            <a:extLst>
              <a:ext uri="{FF2B5EF4-FFF2-40B4-BE49-F238E27FC236}">
                <a16:creationId xmlns:a16="http://schemas.microsoft.com/office/drawing/2014/main" id="{DED03763-61BB-3343-B3CC-0623CC8EAA03}"/>
              </a:ext>
            </a:extLst>
          </p:cNvPr>
          <p:cNvSpPr>
            <a:spLocks noGrp="1"/>
          </p:cNvSpPr>
          <p:nvPr>
            <p:ph type="sldNum" sz="quarter" idx="12"/>
          </p:nvPr>
        </p:nvSpPr>
        <p:spPr>
          <a:xfrm>
            <a:off x="10096500" y="6200875"/>
            <a:ext cx="487680" cy="365760"/>
          </a:xfrm>
        </p:spPr>
        <p:txBody>
          <a:bodyPr/>
          <a:lstStyle>
            <a:lvl1pPr>
              <a:defRPr>
                <a:solidFill>
                  <a:schemeClr val="accent4"/>
                </a:solidFill>
              </a:defRPr>
            </a:lvl1pPr>
          </a:lstStyle>
          <a:p>
            <a:fld id="{8A7A6979-0714-4377-B894-6BE4C2D6E202}" type="slidenum">
              <a:rPr lang="en-US" smtClean="0"/>
              <a:pPr/>
              <a:t>‹#›</a:t>
            </a:fld>
            <a:endParaRPr lang="en-US" dirty="0"/>
          </a:p>
        </p:txBody>
      </p:sp>
      <p:cxnSp>
        <p:nvCxnSpPr>
          <p:cNvPr id="17" name="Line 1">
            <a:extLst>
              <a:ext uri="{FF2B5EF4-FFF2-40B4-BE49-F238E27FC236}">
                <a16:creationId xmlns:a16="http://schemas.microsoft.com/office/drawing/2014/main" id="{9B9CC658-FCDB-754D-83A8-E72E62847F53}"/>
              </a:ext>
            </a:extLst>
          </p:cNvPr>
          <p:cNvCxnSpPr/>
          <p:nvPr userDrawn="1"/>
        </p:nvCxnSpPr>
        <p:spPr>
          <a:xfrm>
            <a:off x="1281648" y="5789"/>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Line 2">
            <a:extLst>
              <a:ext uri="{FF2B5EF4-FFF2-40B4-BE49-F238E27FC236}">
                <a16:creationId xmlns:a16="http://schemas.microsoft.com/office/drawing/2014/main" id="{52700362-C315-8A41-8A37-D1C4D5A0E238}"/>
              </a:ext>
            </a:extLst>
          </p:cNvPr>
          <p:cNvCxnSpPr>
            <a:cxnSpLocks/>
          </p:cNvCxnSpPr>
          <p:nvPr userDrawn="1"/>
        </p:nvCxnSpPr>
        <p:spPr>
          <a:xfrm>
            <a:off x="8724900"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Line 3">
            <a:extLst>
              <a:ext uri="{FF2B5EF4-FFF2-40B4-BE49-F238E27FC236}">
                <a16:creationId xmlns:a16="http://schemas.microsoft.com/office/drawing/2014/main" id="{14A431DC-9C67-D94C-982A-8D0C2E3D10D8}"/>
              </a:ext>
            </a:extLst>
          </p:cNvPr>
          <p:cNvCxnSpPr>
            <a:cxnSpLocks/>
          </p:cNvCxnSpPr>
          <p:nvPr userDrawn="1"/>
        </p:nvCxnSpPr>
        <p:spPr>
          <a:xfrm>
            <a:off x="10880901"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53237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165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141394" y="964692"/>
            <a:ext cx="7917007"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141394" y="2638046"/>
            <a:ext cx="7917007"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744769" y="6227670"/>
            <a:ext cx="1161231" cy="323968"/>
          </a:xfrm>
          <a:prstGeom prst="rect">
            <a:avLst/>
          </a:prstGeom>
        </p:spPr>
        <p:txBody>
          <a:bodyPr vert="horz" lIns="91440" tIns="45720" rIns="91440" bIns="45720" rtlCol="0" anchor="ctr"/>
          <a:lstStyle>
            <a:lvl1pPr algn="r">
              <a:defRPr sz="1000" b="0" i="0">
                <a:solidFill>
                  <a:schemeClr val="tx1">
                    <a:alpha val="70000"/>
                  </a:schemeClr>
                </a:solidFill>
                <a:latin typeface="Acumin Pro" panose="020B0504020202020204" pitchFamily="34" charset="77"/>
              </a:defRPr>
            </a:lvl1pPr>
          </a:lstStyle>
          <a:p>
            <a:fld id="{E0C8DACD-4E35-4E4C-AC75-C3DE50F04E7E}" type="datetime1">
              <a:rPr lang="en-US" smtClean="0"/>
              <a:pPr/>
              <a:t>3/4/2026</a:t>
            </a:fld>
            <a:endParaRPr lang="en-US" dirty="0"/>
          </a:p>
        </p:txBody>
      </p:sp>
      <p:sp>
        <p:nvSpPr>
          <p:cNvPr id="5" name="Footer Placeholder 4"/>
          <p:cNvSpPr>
            <a:spLocks noGrp="1"/>
          </p:cNvSpPr>
          <p:nvPr>
            <p:ph type="ftr" sz="quarter" idx="3"/>
          </p:nvPr>
        </p:nvSpPr>
        <p:spPr>
          <a:xfrm>
            <a:off x="1137845" y="6219163"/>
            <a:ext cx="6075552"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096500" y="6200875"/>
            <a:ext cx="487680" cy="365760"/>
          </a:xfrm>
          <a:prstGeom prst="ellipse">
            <a:avLst/>
          </a:prstGeom>
          <a:noFill/>
        </p:spPr>
        <p:txBody>
          <a:bodyPr vert="horz" lIns="18288" tIns="45720" rIns="18288" bIns="45720" rtlCol="0" anchor="ctr">
            <a:noAutofit/>
          </a:bodyPr>
          <a:lstStyle>
            <a:lvl1pPr algn="ctr">
              <a:defRPr sz="1000" b="1" i="0" spc="0" baseline="0">
                <a:solidFill>
                  <a:schemeClr val="tx1"/>
                </a:solidFill>
                <a:latin typeface="Acumin Pro Semibold" panose="020B0504020202020204" pitchFamily="34" charset="77"/>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595336832"/>
      </p:ext>
    </p:extLst>
  </p:cSld>
  <p:clrMap bg1="lt1" tx1="dk1" bg2="lt2" tx2="dk2" accent1="accent1" accent2="accent2" accent3="accent3" accent4="accent4" accent5="accent5" accent6="accent6" hlink="hlink" folHlink="folHlink"/>
  <p:sldLayoutIdLst>
    <p:sldLayoutId id="2147483725" r:id="rId1"/>
    <p:sldLayoutId id="2147483709" r:id="rId2"/>
    <p:sldLayoutId id="2147483720" r:id="rId3"/>
    <p:sldLayoutId id="2147483721" r:id="rId4"/>
    <p:sldLayoutId id="2147483722" r:id="rId5"/>
    <p:sldLayoutId id="2147483723" r:id="rId6"/>
    <p:sldLayoutId id="2147483724" r:id="rId7"/>
  </p:sldLayoutIdLst>
  <p:hf hdr="0" ftr="0"/>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4056" userDrawn="1">
          <p15:clr>
            <a:srgbClr val="F26B43"/>
          </p15:clr>
        </p15:guide>
        <p15:guide id="4" pos="6240" userDrawn="1">
          <p15:clr>
            <a:srgbClr val="F26B43"/>
          </p15:clr>
        </p15:guide>
        <p15:guide id="5" pos="63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nsf.gov/policies/nspm-33/disclosures"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grants.nih.gov/faqs#/common-forms-biographical-sketch-current-pending-support.htm"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grants.nih.gov/grants/guide/notice-files/NOT-OD-26-019.html"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www.purdue.edu/research/oevprp/regulatory-affairs/research-security/" TargetMode="External"/><Relationship Id="rId2" Type="http://schemas.openxmlformats.org/officeDocument/2006/relationships/hyperlink" Target="https://grants.nih.gov/grants/policy/nihgps/html5/section_1/1.2_definition_of_terms.htm#Senior/Key_Personnel" TargetMode="Externa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grants.nih.gov/grants/guide/notice-files/NOT-OD-26-046.html"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hyperlink" Target="https://grants.nih.gov/grants-process/write-application/forms-directory/cpos-common-form" TargetMode="External"/><Relationship Id="rId13" Type="http://schemas.openxmlformats.org/officeDocument/2006/relationships/hyperlink" Target="https://grants.nih.gov/grants/policy/nihgps/html5/section_1/1.2_definition_of_terms.htm#Senior/Key_Personnel" TargetMode="External"/><Relationship Id="rId3" Type="http://schemas.openxmlformats.org/officeDocument/2006/relationships/hyperlink" Target="https://grants.nih.gov/grants/guide/notice-files/NOT-OD-26-033.html" TargetMode="External"/><Relationship Id="rId7" Type="http://schemas.openxmlformats.org/officeDocument/2006/relationships/hyperlink" Target="https://grants.nih.gov/grants-process/write-application/forms-directory/nih-biographical-sketch-supplement" TargetMode="External"/><Relationship Id="rId12" Type="http://schemas.openxmlformats.org/officeDocument/2006/relationships/hyperlink" Target="https://www.purdue.edu/research/oevprp/regulatory-affairs/research-security/" TargetMode="External"/><Relationship Id="rId2" Type="http://schemas.openxmlformats.org/officeDocument/2006/relationships/hyperlink" Target="https://grants.nih.gov/grants/guide/notice-files/NOT-OD-26-018.html" TargetMode="External"/><Relationship Id="rId1" Type="http://schemas.openxmlformats.org/officeDocument/2006/relationships/slideLayout" Target="../slideLayouts/slideLayout3.xml"/><Relationship Id="rId6" Type="http://schemas.openxmlformats.org/officeDocument/2006/relationships/hyperlink" Target="https://grants.nih.gov/grants-process/write-application/forms-directory/biographical-sketch-common-form" TargetMode="External"/><Relationship Id="rId11" Type="http://schemas.openxmlformats.org/officeDocument/2006/relationships/hyperlink" Target="https://www.era.nih.gov/erahelp/commons/PPF_Help/8_2_orcid.htm" TargetMode="External"/><Relationship Id="rId5" Type="http://schemas.openxmlformats.org/officeDocument/2006/relationships/hyperlink" Target="https://grants.nih.gov/grants/guide/notice-files/NOT-OD-26-046.html" TargetMode="External"/><Relationship Id="rId10" Type="http://schemas.openxmlformats.org/officeDocument/2006/relationships/hyperlink" Target="https://www.ncbi.nlm.nih.gov/sciencv/" TargetMode="External"/><Relationship Id="rId4" Type="http://schemas.openxmlformats.org/officeDocument/2006/relationships/hyperlink" Target="https://grants.nih.gov/grants/guide/notice-files/NOT-OD-26-019.html" TargetMode="External"/><Relationship Id="rId9" Type="http://schemas.openxmlformats.org/officeDocument/2006/relationships/hyperlink" Target="https://grants.nih.gov/faqs#/common-forms-biographical-sketch-current-pending-support.htm" TargetMode="External"/><Relationship Id="rId1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ncbi.nlm.nih.gov/sciencv/" TargetMode="External"/><Relationship Id="rId2" Type="http://schemas.openxmlformats.org/officeDocument/2006/relationships/hyperlink" Target="https://grants.nih.gov/grants/guide/notice-files/NOT-OD-26-018.html" TargetMode="Externa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s://www.era.nih.gov/erahelp/commons/PPF_Help/8_2_orcid.ht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grants.nih.gov/grants/guide/notice-files/NOT-OD-26-033.html" TargetMode="External"/><Relationship Id="rId2" Type="http://schemas.openxmlformats.org/officeDocument/2006/relationships/hyperlink" Target="https://grants.nih.gov/grants/guide/notice-files/NOT-OD-26-018.html" TargetMode="Externa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78AC83E-CDD1-74C6-D116-D59997D92429}"/>
              </a:ext>
            </a:extLst>
          </p:cNvPr>
          <p:cNvSpPr>
            <a:spLocks noGrp="1"/>
          </p:cNvSpPr>
          <p:nvPr>
            <p:ph type="dt" sz="half" idx="10"/>
          </p:nvPr>
        </p:nvSpPr>
        <p:spPr/>
        <p:txBody>
          <a:bodyPr/>
          <a:lstStyle/>
          <a:p>
            <a:fld id="{D47A9A36-4EB0-BF46-AE48-7CDA251B954B}" type="datetime1">
              <a:rPr lang="en-US" smtClean="0"/>
              <a:pPr/>
              <a:t>3/4/2026</a:t>
            </a:fld>
            <a:endParaRPr lang="en-US" dirty="0"/>
          </a:p>
        </p:txBody>
      </p:sp>
      <p:sp>
        <p:nvSpPr>
          <p:cNvPr id="5" name="Slide Number Placeholder 4">
            <a:extLst>
              <a:ext uri="{FF2B5EF4-FFF2-40B4-BE49-F238E27FC236}">
                <a16:creationId xmlns:a16="http://schemas.microsoft.com/office/drawing/2014/main" id="{9BA00E4A-093F-5F97-A5AF-B8D3AB5CE3C5}"/>
              </a:ext>
            </a:extLst>
          </p:cNvPr>
          <p:cNvSpPr>
            <a:spLocks noGrp="1"/>
          </p:cNvSpPr>
          <p:nvPr>
            <p:ph type="sldNum" sz="quarter" idx="12"/>
          </p:nvPr>
        </p:nvSpPr>
        <p:spPr/>
        <p:txBody>
          <a:bodyPr/>
          <a:lstStyle/>
          <a:p>
            <a:fld id="{8A7A6979-0714-4377-B894-6BE4C2D6E202}" type="slidenum">
              <a:rPr lang="en-US" smtClean="0"/>
              <a:pPr/>
              <a:t>1</a:t>
            </a:fld>
            <a:endParaRPr lang="en-US" dirty="0"/>
          </a:p>
        </p:txBody>
      </p:sp>
      <p:pic>
        <p:nvPicPr>
          <p:cNvPr id="9" name="Picture 8" descr="Logo&#10;&#10;Description automatically generated">
            <a:extLst>
              <a:ext uri="{FF2B5EF4-FFF2-40B4-BE49-F238E27FC236}">
                <a16:creationId xmlns:a16="http://schemas.microsoft.com/office/drawing/2014/main" id="{89745AA2-14BF-7BCD-5D55-255C69042A5E}"/>
              </a:ext>
            </a:extLst>
          </p:cNvPr>
          <p:cNvPicPr>
            <a:picLocks noChangeAspect="1"/>
          </p:cNvPicPr>
          <p:nvPr/>
        </p:nvPicPr>
        <p:blipFill>
          <a:blip r:embed="rId2"/>
          <a:stretch>
            <a:fillRect/>
          </a:stretch>
        </p:blipFill>
        <p:spPr>
          <a:xfrm>
            <a:off x="3998015" y="1445533"/>
            <a:ext cx="4195970" cy="3754289"/>
          </a:xfrm>
          <a:prstGeom prst="rect">
            <a:avLst/>
          </a:prstGeom>
        </p:spPr>
      </p:pic>
    </p:spTree>
    <p:extLst>
      <p:ext uri="{BB962C8B-B14F-4D97-AF65-F5344CB8AC3E}">
        <p14:creationId xmlns:p14="http://schemas.microsoft.com/office/powerpoint/2010/main" val="32619001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2E2EBC-DB79-D620-FFEA-2628A13C77F3}"/>
            </a:ext>
          </a:extLst>
        </p:cNvPr>
        <p:cNvGrpSpPr/>
        <p:nvPr/>
      </p:nvGrpSpPr>
      <p:grpSpPr>
        <a:xfrm>
          <a:off x="0" y="0"/>
          <a:ext cx="0" cy="0"/>
          <a:chOff x="0" y="0"/>
          <a:chExt cx="0" cy="0"/>
        </a:xfrm>
      </p:grpSpPr>
      <p:sp>
        <p:nvSpPr>
          <p:cNvPr id="2" name="Title">
            <a:extLst>
              <a:ext uri="{FF2B5EF4-FFF2-40B4-BE49-F238E27FC236}">
                <a16:creationId xmlns:a16="http://schemas.microsoft.com/office/drawing/2014/main" id="{DDAC8597-9202-085D-9626-4FB4E4A2DADA}"/>
              </a:ext>
            </a:extLst>
          </p:cNvPr>
          <p:cNvSpPr>
            <a:spLocks noGrp="1"/>
          </p:cNvSpPr>
          <p:nvPr>
            <p:ph type="ctrTitle"/>
          </p:nvPr>
        </p:nvSpPr>
        <p:spPr>
          <a:xfrm>
            <a:off x="2107520" y="437030"/>
            <a:ext cx="7988980" cy="498598"/>
          </a:xfrm>
        </p:spPr>
        <p:txBody>
          <a:bodyPr/>
          <a:lstStyle/>
          <a:p>
            <a:r>
              <a:rPr lang="en-US" dirty="0">
                <a:latin typeface="Arial Narrow" panose="020B0604020202020204" pitchFamily="34" charset="0"/>
                <a:cs typeface="Arial Narrow" panose="020B0604020202020204" pitchFamily="34" charset="0"/>
              </a:rPr>
              <a:t>NIH Common Forms: Tips and Reminders</a:t>
            </a:r>
          </a:p>
        </p:txBody>
      </p:sp>
      <p:sp>
        <p:nvSpPr>
          <p:cNvPr id="3" name="Subhead">
            <a:extLst>
              <a:ext uri="{FF2B5EF4-FFF2-40B4-BE49-F238E27FC236}">
                <a16:creationId xmlns:a16="http://schemas.microsoft.com/office/drawing/2014/main" id="{178C245B-1E3A-A263-874D-81431CF340C5}"/>
              </a:ext>
            </a:extLst>
          </p:cNvPr>
          <p:cNvSpPr>
            <a:spLocks noGrp="1"/>
          </p:cNvSpPr>
          <p:nvPr>
            <p:ph type="subTitle" idx="1"/>
          </p:nvPr>
        </p:nvSpPr>
        <p:spPr>
          <a:xfrm>
            <a:off x="2107518" y="1011678"/>
            <a:ext cx="8476662" cy="338554"/>
          </a:xfrm>
        </p:spPr>
        <p:txBody>
          <a:bodyPr/>
          <a:lstStyle/>
          <a:p>
            <a:r>
              <a:rPr lang="en-US" dirty="0">
                <a:latin typeface="Arial" panose="020B0604020202020204" pitchFamily="34" charset="0"/>
                <a:cs typeface="Arial" panose="020B0604020202020204" pitchFamily="34" charset="0"/>
              </a:rPr>
              <a:t>Notable Tips and Compliance Reminders:</a:t>
            </a:r>
          </a:p>
        </p:txBody>
      </p:sp>
      <p:sp>
        <p:nvSpPr>
          <p:cNvPr id="4" name="Body Text">
            <a:extLst>
              <a:ext uri="{FF2B5EF4-FFF2-40B4-BE49-F238E27FC236}">
                <a16:creationId xmlns:a16="http://schemas.microsoft.com/office/drawing/2014/main" id="{49293349-17D9-5176-9F96-BED95DCD70EF}"/>
              </a:ext>
            </a:extLst>
          </p:cNvPr>
          <p:cNvSpPr>
            <a:spLocks noGrp="1"/>
          </p:cNvSpPr>
          <p:nvPr>
            <p:ph type="body" sz="quarter" idx="14"/>
          </p:nvPr>
        </p:nvSpPr>
        <p:spPr>
          <a:xfrm>
            <a:off x="2107520" y="1373996"/>
            <a:ext cx="8682400" cy="4247945"/>
          </a:xfrm>
        </p:spPr>
        <p:txBody>
          <a:bodyPr>
            <a:noAutofit/>
          </a:bodyPr>
          <a:lstStyle/>
          <a:p>
            <a:r>
              <a:rPr lang="en-US" dirty="0">
                <a:latin typeface="Arial" panose="020B0604020202020204" pitchFamily="34" charset="0"/>
                <a:cs typeface="Arial" panose="020B0604020202020204" pitchFamily="34" charset="0"/>
              </a:rPr>
              <a:t>Do not flatten the PDF once certified and downloaded from SciENcv</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Ensure your ORCID </a:t>
            </a:r>
            <a:r>
              <a:rPr lang="en-US" dirty="0" err="1">
                <a:latin typeface="Arial" panose="020B0604020202020204" pitchFamily="34" charset="0"/>
                <a:cs typeface="Arial" panose="020B0604020202020204" pitchFamily="34" charset="0"/>
              </a:rPr>
              <a:t>iD</a:t>
            </a:r>
            <a:r>
              <a:rPr lang="en-US" dirty="0">
                <a:latin typeface="Arial" panose="020B0604020202020204" pitchFamily="34" charset="0"/>
                <a:cs typeface="Arial" panose="020B0604020202020204" pitchFamily="34" charset="0"/>
              </a:rPr>
              <a:t> has been linked to your </a:t>
            </a:r>
            <a:r>
              <a:rPr lang="en-US" dirty="0" err="1">
                <a:latin typeface="Arial" panose="020B0604020202020204" pitchFamily="34" charset="0"/>
                <a:cs typeface="Arial" panose="020B0604020202020204" pitchFamily="34" charset="0"/>
              </a:rPr>
              <a:t>eRA</a:t>
            </a:r>
            <a:r>
              <a:rPr lang="en-US" dirty="0">
                <a:latin typeface="Arial" panose="020B0604020202020204" pitchFamily="34" charset="0"/>
                <a:cs typeface="Arial" panose="020B0604020202020204" pitchFamily="34" charset="0"/>
              </a:rPr>
              <a:t> Commons Account </a:t>
            </a:r>
          </a:p>
          <a:p>
            <a:pPr lvl="1"/>
            <a:r>
              <a:rPr lang="en-US" dirty="0">
                <a:latin typeface="Arial" panose="020B0604020202020204" pitchFamily="34" charset="0"/>
                <a:cs typeface="Arial" panose="020B0604020202020204" pitchFamily="34" charset="0"/>
              </a:rPr>
              <a:t>SPS cannot verify this has been done</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Investigators with an existing SciENcv document are able to transfer their information to the appropriate version of the NIH Common Forms</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Biographical Sketch Supplement</a:t>
            </a:r>
          </a:p>
          <a:p>
            <a:pPr lvl="1"/>
            <a:r>
              <a:rPr lang="en-US" dirty="0">
                <a:latin typeface="Arial" panose="020B0604020202020204" pitchFamily="34" charset="0"/>
                <a:cs typeface="Arial" panose="020B0604020202020204" pitchFamily="34" charset="0"/>
              </a:rPr>
              <a:t>No citations are allowed in the Personal Statement or Contributions to Science of the NIH Biographical Sketch Supplement</a:t>
            </a:r>
            <a:br>
              <a:rPr lang="en-US" dirty="0"/>
            </a:b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Current &amp; Pending (Other) Support</a:t>
            </a:r>
          </a:p>
          <a:p>
            <a:pPr lvl="1"/>
            <a:r>
              <a:rPr lang="en-US" dirty="0">
                <a:latin typeface="Arial" panose="020B0604020202020204" pitchFamily="34" charset="0"/>
                <a:cs typeface="Arial" panose="020B0604020202020204" pitchFamily="34" charset="0"/>
              </a:rPr>
              <a:t>Senior/key personnel </a:t>
            </a:r>
            <a:r>
              <a:rPr lang="en-US" dirty="0">
                <a:latin typeface="Arial" panose="020B0604020202020204" pitchFamily="34" charset="0"/>
                <a:cs typeface="Arial" panose="020B0604020202020204" pitchFamily="34" charset="0"/>
                <a:hlinkClick r:id="rId2"/>
              </a:rPr>
              <a:t>must disclose all research resources</a:t>
            </a:r>
            <a:r>
              <a:rPr lang="en-US" dirty="0">
                <a:latin typeface="Arial" panose="020B0604020202020204" pitchFamily="34" charset="0"/>
                <a:cs typeface="Arial" panose="020B0604020202020204" pitchFamily="34" charset="0"/>
              </a:rPr>
              <a:t>—financial, in-kind, domestic, or foreign—active or under consideration (these may not be captured in SPS data)</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5" name="Date">
            <a:extLst>
              <a:ext uri="{FF2B5EF4-FFF2-40B4-BE49-F238E27FC236}">
                <a16:creationId xmlns:a16="http://schemas.microsoft.com/office/drawing/2014/main" id="{1D9990B5-8B8E-9B07-5952-B4AD5623BEAD}"/>
              </a:ext>
            </a:extLst>
          </p:cNvPr>
          <p:cNvSpPr>
            <a:spLocks noGrp="1"/>
          </p:cNvSpPr>
          <p:nvPr>
            <p:ph type="dt" sz="half" idx="10"/>
          </p:nvPr>
        </p:nvSpPr>
        <p:spPr/>
        <p:txBody>
          <a:bodyPr/>
          <a:lstStyle/>
          <a:p>
            <a:fld id="{D47A9A36-4EB0-BF46-AE48-7CDA251B954B}" type="datetime1">
              <a:rPr lang="en-US" smtClean="0"/>
              <a:t>3/5/2026</a:t>
            </a:fld>
            <a:endParaRPr lang="en-US" dirty="0"/>
          </a:p>
        </p:txBody>
      </p:sp>
      <p:sp>
        <p:nvSpPr>
          <p:cNvPr id="6" name="Slide Number">
            <a:extLst>
              <a:ext uri="{FF2B5EF4-FFF2-40B4-BE49-F238E27FC236}">
                <a16:creationId xmlns:a16="http://schemas.microsoft.com/office/drawing/2014/main" id="{026337C1-03B5-44E3-6C9E-4FA79BA92434}"/>
              </a:ext>
            </a:extLst>
          </p:cNvPr>
          <p:cNvSpPr>
            <a:spLocks noGrp="1"/>
          </p:cNvSpPr>
          <p:nvPr>
            <p:ph type="sldNum" sz="quarter" idx="12"/>
          </p:nvPr>
        </p:nvSpPr>
        <p:spPr/>
        <p:txBody>
          <a:bodyPr/>
          <a:lstStyle/>
          <a:p>
            <a:fld id="{8A7A6979-0714-4377-B894-6BE4C2D6E202}" type="slidenum">
              <a:rPr lang="en-US" smtClean="0"/>
              <a:pPr/>
              <a:t>10</a:t>
            </a:fld>
            <a:endParaRPr lang="en-US" dirty="0"/>
          </a:p>
        </p:txBody>
      </p:sp>
      <p:pic>
        <p:nvPicPr>
          <p:cNvPr id="10" name="Picture 9">
            <a:extLst>
              <a:ext uri="{FF2B5EF4-FFF2-40B4-BE49-F238E27FC236}">
                <a16:creationId xmlns:a16="http://schemas.microsoft.com/office/drawing/2014/main" id="{986B4937-7C47-7A5D-E4D7-EF995399B763}"/>
              </a:ext>
            </a:extLst>
          </p:cNvPr>
          <p:cNvPicPr>
            <a:picLocks noChangeAspect="1"/>
          </p:cNvPicPr>
          <p:nvPr/>
        </p:nvPicPr>
        <p:blipFill>
          <a:blip r:embed="rId3"/>
          <a:srcRect/>
          <a:stretch/>
        </p:blipFill>
        <p:spPr>
          <a:xfrm>
            <a:off x="1765300" y="6019982"/>
            <a:ext cx="4330700" cy="460284"/>
          </a:xfrm>
          <a:prstGeom prst="rect">
            <a:avLst/>
          </a:prstGeom>
        </p:spPr>
      </p:pic>
    </p:spTree>
    <p:extLst>
      <p:ext uri="{BB962C8B-B14F-4D97-AF65-F5344CB8AC3E}">
        <p14:creationId xmlns:p14="http://schemas.microsoft.com/office/powerpoint/2010/main" val="11598608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0240C5-861B-FDBC-8CFA-693414FD6E72}"/>
            </a:ext>
          </a:extLst>
        </p:cNvPr>
        <p:cNvGrpSpPr/>
        <p:nvPr/>
      </p:nvGrpSpPr>
      <p:grpSpPr>
        <a:xfrm>
          <a:off x="0" y="0"/>
          <a:ext cx="0" cy="0"/>
          <a:chOff x="0" y="0"/>
          <a:chExt cx="0" cy="0"/>
        </a:xfrm>
      </p:grpSpPr>
      <p:sp>
        <p:nvSpPr>
          <p:cNvPr id="2" name="Title">
            <a:extLst>
              <a:ext uri="{FF2B5EF4-FFF2-40B4-BE49-F238E27FC236}">
                <a16:creationId xmlns:a16="http://schemas.microsoft.com/office/drawing/2014/main" id="{D18BEE4D-151F-6B01-1BFD-3CF3E4016155}"/>
              </a:ext>
            </a:extLst>
          </p:cNvPr>
          <p:cNvSpPr>
            <a:spLocks noGrp="1"/>
          </p:cNvSpPr>
          <p:nvPr>
            <p:ph type="ctrTitle"/>
          </p:nvPr>
        </p:nvSpPr>
        <p:spPr>
          <a:xfrm>
            <a:off x="2107520" y="437030"/>
            <a:ext cx="7988980" cy="498598"/>
          </a:xfrm>
        </p:spPr>
        <p:txBody>
          <a:bodyPr/>
          <a:lstStyle/>
          <a:p>
            <a:r>
              <a:rPr lang="en-US" dirty="0">
                <a:latin typeface="Arial Narrow" panose="020B0604020202020204" pitchFamily="34" charset="0"/>
                <a:cs typeface="Arial Narrow" panose="020B0604020202020204" pitchFamily="34" charset="0"/>
              </a:rPr>
              <a:t>NIH Common Forms: Tips and Reminders</a:t>
            </a:r>
          </a:p>
        </p:txBody>
      </p:sp>
      <p:sp>
        <p:nvSpPr>
          <p:cNvPr id="3" name="Subhead">
            <a:extLst>
              <a:ext uri="{FF2B5EF4-FFF2-40B4-BE49-F238E27FC236}">
                <a16:creationId xmlns:a16="http://schemas.microsoft.com/office/drawing/2014/main" id="{1ED01C3C-06E2-BE08-CB03-84E9B1C8D3F2}"/>
              </a:ext>
            </a:extLst>
          </p:cNvPr>
          <p:cNvSpPr>
            <a:spLocks noGrp="1"/>
          </p:cNvSpPr>
          <p:nvPr>
            <p:ph type="subTitle" idx="1"/>
          </p:nvPr>
        </p:nvSpPr>
        <p:spPr>
          <a:xfrm>
            <a:off x="2107518" y="1011678"/>
            <a:ext cx="8476662" cy="338554"/>
          </a:xfrm>
        </p:spPr>
        <p:txBody>
          <a:bodyPr/>
          <a:lstStyle/>
          <a:p>
            <a:r>
              <a:rPr lang="en-US" dirty="0">
                <a:latin typeface="Arial" panose="020B0604020202020204" pitchFamily="34" charset="0"/>
                <a:cs typeface="Arial" panose="020B0604020202020204" pitchFamily="34" charset="0"/>
              </a:rPr>
              <a:t>Notable Tips and Compliance Reminders:</a:t>
            </a:r>
          </a:p>
        </p:txBody>
      </p:sp>
      <p:sp>
        <p:nvSpPr>
          <p:cNvPr id="4" name="Body Text">
            <a:extLst>
              <a:ext uri="{FF2B5EF4-FFF2-40B4-BE49-F238E27FC236}">
                <a16:creationId xmlns:a16="http://schemas.microsoft.com/office/drawing/2014/main" id="{61D6544F-8292-9FEA-B643-96B263672EE8}"/>
              </a:ext>
            </a:extLst>
          </p:cNvPr>
          <p:cNvSpPr>
            <a:spLocks noGrp="1"/>
          </p:cNvSpPr>
          <p:nvPr>
            <p:ph type="body" sz="quarter" idx="14"/>
          </p:nvPr>
        </p:nvSpPr>
        <p:spPr>
          <a:xfrm>
            <a:off x="2107520" y="1373996"/>
            <a:ext cx="8682400" cy="4247945"/>
          </a:xfrm>
        </p:spPr>
        <p:txBody>
          <a:bodyPr>
            <a:noAutofit/>
          </a:bodyPr>
          <a:lstStyle/>
          <a:p>
            <a:r>
              <a:rPr lang="en-US" dirty="0">
                <a:latin typeface="Arial" panose="020B0604020202020204" pitchFamily="34" charset="0"/>
                <a:cs typeface="Arial" panose="020B0604020202020204" pitchFamily="34" charset="0"/>
              </a:rPr>
              <a:t>Hyperlinks</a:t>
            </a:r>
          </a:p>
          <a:p>
            <a:pPr lvl="1"/>
            <a:r>
              <a:rPr lang="en-US" dirty="0">
                <a:latin typeface="Arial" panose="020B0604020202020204" pitchFamily="34" charset="0"/>
                <a:cs typeface="Arial" panose="020B0604020202020204" pitchFamily="34" charset="0"/>
              </a:rPr>
              <a:t>NIH will accept SciENcv-generated Biographical Sketch Common Forms that include hyperlinks generated through </a:t>
            </a:r>
            <a:r>
              <a:rPr lang="en-US" dirty="0" err="1">
                <a:latin typeface="Arial" panose="020B0604020202020204" pitchFamily="34" charset="0"/>
                <a:cs typeface="Arial" panose="020B0604020202020204" pitchFamily="34" charset="0"/>
              </a:rPr>
              <a:t>MyBibliography</a:t>
            </a:r>
            <a:r>
              <a:rPr lang="en-US" dirty="0">
                <a:latin typeface="Arial" panose="020B0604020202020204" pitchFamily="34" charset="0"/>
                <a:cs typeface="Arial" panose="020B0604020202020204" pitchFamily="34" charset="0"/>
              </a:rPr>
              <a:t> or ORCID</a:t>
            </a:r>
          </a:p>
          <a:p>
            <a:pPr lvl="1"/>
            <a:r>
              <a:rPr lang="en-US" dirty="0">
                <a:latin typeface="Arial" panose="020B0604020202020204" pitchFamily="34" charset="0"/>
                <a:cs typeface="Arial" panose="020B0604020202020204" pitchFamily="34" charset="0"/>
              </a:rPr>
              <a:t>The only hyperlinks currently allowable are the ones generate by SciENcv for the ORCID </a:t>
            </a:r>
            <a:r>
              <a:rPr lang="en-US" dirty="0" err="1">
                <a:latin typeface="Arial" panose="020B0604020202020204" pitchFamily="34" charset="0"/>
                <a:cs typeface="Arial" panose="020B0604020202020204" pitchFamily="34" charset="0"/>
              </a:rPr>
              <a:t>iD</a:t>
            </a:r>
            <a:r>
              <a:rPr lang="en-US" dirty="0">
                <a:latin typeface="Arial" panose="020B0604020202020204" pitchFamily="34" charset="0"/>
                <a:cs typeface="Arial" panose="020B0604020202020204" pitchFamily="34" charset="0"/>
              </a:rPr>
              <a:t> and the product citations of the Biographical Sketch Common Form</a:t>
            </a:r>
          </a:p>
          <a:p>
            <a:pPr lvl="1"/>
            <a:r>
              <a:rPr lang="en-US" dirty="0">
                <a:latin typeface="Arial" panose="020B0604020202020204" pitchFamily="34" charset="0"/>
                <a:cs typeface="Arial" panose="020B0604020202020204" pitchFamily="34" charset="0"/>
              </a:rPr>
              <a:t>Note that applicants are still expected to NOT include additional hyperlinks in their Biographical Sketch Supplement form text fields, such as their Personal Statement and Contributions to Science</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Stay Updated on Guidance/Resources</a:t>
            </a:r>
          </a:p>
          <a:p>
            <a:pPr lvl="1"/>
            <a:r>
              <a:rPr lang="en-US" dirty="0">
                <a:latin typeface="Arial" panose="020B0604020202020204" pitchFamily="34" charset="0"/>
                <a:cs typeface="Arial" panose="020B0604020202020204" pitchFamily="34" charset="0"/>
              </a:rPr>
              <a:t>Many </a:t>
            </a:r>
            <a:r>
              <a:rPr lang="en-US" dirty="0">
                <a:latin typeface="Arial" panose="020B0604020202020204" pitchFamily="34" charset="0"/>
                <a:cs typeface="Arial" panose="020B0604020202020204" pitchFamily="34" charset="0"/>
                <a:hlinkClick r:id="rId2"/>
              </a:rPr>
              <a:t>FAQs Available</a:t>
            </a:r>
            <a:r>
              <a:rPr lang="en-US" u="sng" dirty="0">
                <a:latin typeface="Arial" panose="020B0604020202020204" pitchFamily="34" charset="0"/>
                <a:cs typeface="Arial" panose="020B0604020202020204" pitchFamily="34" charset="0"/>
                <a:hlinkClick r:id="rId2"/>
              </a:rPr>
              <a:t> </a:t>
            </a:r>
            <a:r>
              <a:rPr lang="en-US" dirty="0">
                <a:latin typeface="Arial" panose="020B0604020202020204" pitchFamily="34" charset="0"/>
                <a:cs typeface="Arial" panose="020B0604020202020204" pitchFamily="34" charset="0"/>
              </a:rPr>
              <a:t>– NIH Continues to Provide Guidance</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Prepare Documents Early - Allow time for technical issues</a:t>
            </a:r>
          </a:p>
          <a:p>
            <a:pPr lvl="1"/>
            <a:r>
              <a:rPr lang="en-US" dirty="0">
                <a:latin typeface="Arial" panose="020B0604020202020204" pitchFamily="34" charset="0"/>
                <a:cs typeface="Arial" panose="020B0604020202020204" pitchFamily="34" charset="0"/>
              </a:rPr>
              <a:t>Due to SPS Pre-Award with Admin Stage Documents – 5 business days prior to sponsor deadline</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5" name="Date">
            <a:extLst>
              <a:ext uri="{FF2B5EF4-FFF2-40B4-BE49-F238E27FC236}">
                <a16:creationId xmlns:a16="http://schemas.microsoft.com/office/drawing/2014/main" id="{D86DA05B-6271-E5D3-B1E4-F20B2BE3D8A1}"/>
              </a:ext>
            </a:extLst>
          </p:cNvPr>
          <p:cNvSpPr>
            <a:spLocks noGrp="1"/>
          </p:cNvSpPr>
          <p:nvPr>
            <p:ph type="dt" sz="half" idx="10"/>
          </p:nvPr>
        </p:nvSpPr>
        <p:spPr/>
        <p:txBody>
          <a:bodyPr/>
          <a:lstStyle/>
          <a:p>
            <a:fld id="{D47A9A36-4EB0-BF46-AE48-7CDA251B954B}" type="datetime1">
              <a:rPr lang="en-US" smtClean="0"/>
              <a:t>3/5/2026</a:t>
            </a:fld>
            <a:endParaRPr lang="en-US" dirty="0"/>
          </a:p>
        </p:txBody>
      </p:sp>
      <p:sp>
        <p:nvSpPr>
          <p:cNvPr id="6" name="Slide Number">
            <a:extLst>
              <a:ext uri="{FF2B5EF4-FFF2-40B4-BE49-F238E27FC236}">
                <a16:creationId xmlns:a16="http://schemas.microsoft.com/office/drawing/2014/main" id="{F8873DF8-6E2E-F753-C2B2-85B84E3B26C3}"/>
              </a:ext>
            </a:extLst>
          </p:cNvPr>
          <p:cNvSpPr>
            <a:spLocks noGrp="1"/>
          </p:cNvSpPr>
          <p:nvPr>
            <p:ph type="sldNum" sz="quarter" idx="12"/>
          </p:nvPr>
        </p:nvSpPr>
        <p:spPr/>
        <p:txBody>
          <a:bodyPr/>
          <a:lstStyle/>
          <a:p>
            <a:fld id="{8A7A6979-0714-4377-B894-6BE4C2D6E202}" type="slidenum">
              <a:rPr lang="en-US" smtClean="0"/>
              <a:pPr/>
              <a:t>11</a:t>
            </a:fld>
            <a:endParaRPr lang="en-US" dirty="0"/>
          </a:p>
        </p:txBody>
      </p:sp>
      <p:pic>
        <p:nvPicPr>
          <p:cNvPr id="10" name="Picture 9">
            <a:extLst>
              <a:ext uri="{FF2B5EF4-FFF2-40B4-BE49-F238E27FC236}">
                <a16:creationId xmlns:a16="http://schemas.microsoft.com/office/drawing/2014/main" id="{CBC6B7DF-4264-CE37-9949-BEBF50630E3D}"/>
              </a:ext>
            </a:extLst>
          </p:cNvPr>
          <p:cNvPicPr>
            <a:picLocks noChangeAspect="1"/>
          </p:cNvPicPr>
          <p:nvPr/>
        </p:nvPicPr>
        <p:blipFill>
          <a:blip r:embed="rId3"/>
          <a:srcRect/>
          <a:stretch/>
        </p:blipFill>
        <p:spPr>
          <a:xfrm>
            <a:off x="1765300" y="6019982"/>
            <a:ext cx="4330700" cy="460284"/>
          </a:xfrm>
          <a:prstGeom prst="rect">
            <a:avLst/>
          </a:prstGeom>
        </p:spPr>
      </p:pic>
    </p:spTree>
    <p:extLst>
      <p:ext uri="{BB962C8B-B14F-4D97-AF65-F5344CB8AC3E}">
        <p14:creationId xmlns:p14="http://schemas.microsoft.com/office/powerpoint/2010/main" val="42120396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D50457A-EE63-AD46-8E58-1E6CAA4D954F}"/>
              </a:ext>
            </a:extLst>
          </p:cNvPr>
          <p:cNvSpPr>
            <a:spLocks noGrp="1"/>
          </p:cNvSpPr>
          <p:nvPr>
            <p:ph type="ctrTitle"/>
          </p:nvPr>
        </p:nvSpPr>
        <p:spPr>
          <a:xfrm>
            <a:off x="2107520" y="437030"/>
            <a:ext cx="7988980" cy="498598"/>
          </a:xfrm>
        </p:spPr>
        <p:txBody>
          <a:bodyPr/>
          <a:lstStyle/>
          <a:p>
            <a:r>
              <a:rPr lang="en-US" dirty="0">
                <a:latin typeface="Arial Narrow" panose="020B0604020202020204" pitchFamily="34" charset="0"/>
                <a:cs typeface="Arial Narrow" panose="020B0604020202020204" pitchFamily="34" charset="0"/>
              </a:rPr>
              <a:t>Proposal Deadline Policy</a:t>
            </a:r>
          </a:p>
        </p:txBody>
      </p:sp>
      <p:sp>
        <p:nvSpPr>
          <p:cNvPr id="4" name="Body Text">
            <a:extLst>
              <a:ext uri="{FF2B5EF4-FFF2-40B4-BE49-F238E27FC236}">
                <a16:creationId xmlns:a16="http://schemas.microsoft.com/office/drawing/2014/main" id="{80A154E2-AE56-5943-A44B-14E32AEF3A03}"/>
              </a:ext>
            </a:extLst>
          </p:cNvPr>
          <p:cNvSpPr>
            <a:spLocks noGrp="1"/>
          </p:cNvSpPr>
          <p:nvPr>
            <p:ph type="body" sz="quarter" idx="14"/>
          </p:nvPr>
        </p:nvSpPr>
        <p:spPr>
          <a:xfrm>
            <a:off x="1328286" y="4320336"/>
            <a:ext cx="9509759" cy="1071732"/>
          </a:xfrm>
        </p:spPr>
        <p:txBody>
          <a:bodyPr>
            <a:noAutofit/>
          </a:bodyPr>
          <a:lstStyle/>
          <a:p>
            <a:pPr lvl="0"/>
            <a:r>
              <a:rPr lang="en-US" dirty="0">
                <a:latin typeface="Arial" panose="020B0604020202020204" pitchFamily="34" charset="0"/>
                <a:cs typeface="Arial" panose="020B0604020202020204" pitchFamily="34" charset="0"/>
              </a:rPr>
              <a:t>Anything received after the stated number of days prior to the sponsor deadline or desired submission date will require completion and approval of an exception form in order to be able to submit.  Any sponsor deadline after 5:00pm should be considered due at 5:00pm.</a:t>
            </a:r>
          </a:p>
          <a:p>
            <a:pPr lvl="0"/>
            <a:r>
              <a:rPr lang="en-US" dirty="0">
                <a:latin typeface="Arial" panose="020B0604020202020204" pitchFamily="34" charset="0"/>
                <a:cs typeface="Arial" panose="020B0604020202020204" pitchFamily="34" charset="0"/>
              </a:rPr>
              <a:t>Exceptions should only be requested in extreme circumstances, unanticipated medical or bereavement leaves, or short turn-around time from the initial sponsor notice of funding opportunity. </a:t>
            </a:r>
          </a:p>
        </p:txBody>
      </p:sp>
      <p:sp>
        <p:nvSpPr>
          <p:cNvPr id="5" name="Date">
            <a:extLst>
              <a:ext uri="{FF2B5EF4-FFF2-40B4-BE49-F238E27FC236}">
                <a16:creationId xmlns:a16="http://schemas.microsoft.com/office/drawing/2014/main" id="{2F2CC36B-4CC8-BB44-88DB-7A0F08098774}"/>
              </a:ext>
            </a:extLst>
          </p:cNvPr>
          <p:cNvSpPr>
            <a:spLocks noGrp="1"/>
          </p:cNvSpPr>
          <p:nvPr>
            <p:ph type="dt" sz="half" idx="10"/>
          </p:nvPr>
        </p:nvSpPr>
        <p:spPr/>
        <p:txBody>
          <a:bodyPr/>
          <a:lstStyle/>
          <a:p>
            <a:fld id="{D47A9A36-4EB0-BF46-AE48-7CDA251B954B}" type="datetime1">
              <a:rPr lang="en-US" smtClean="0"/>
              <a:t>3/4/2026</a:t>
            </a:fld>
            <a:endParaRPr lang="en-US" dirty="0"/>
          </a:p>
        </p:txBody>
      </p:sp>
      <p:sp>
        <p:nvSpPr>
          <p:cNvPr id="6" name="Slide Number">
            <a:extLst>
              <a:ext uri="{FF2B5EF4-FFF2-40B4-BE49-F238E27FC236}">
                <a16:creationId xmlns:a16="http://schemas.microsoft.com/office/drawing/2014/main" id="{7F526709-EB34-8246-9278-7067DBE717C4}"/>
              </a:ext>
            </a:extLst>
          </p:cNvPr>
          <p:cNvSpPr>
            <a:spLocks noGrp="1"/>
          </p:cNvSpPr>
          <p:nvPr>
            <p:ph type="sldNum" sz="quarter" idx="12"/>
          </p:nvPr>
        </p:nvSpPr>
        <p:spPr/>
        <p:txBody>
          <a:bodyPr/>
          <a:lstStyle/>
          <a:p>
            <a:fld id="{8A7A6979-0714-4377-B894-6BE4C2D6E202}" type="slidenum">
              <a:rPr lang="en-US" smtClean="0"/>
              <a:pPr/>
              <a:t>12</a:t>
            </a:fld>
            <a:endParaRPr lang="en-US" dirty="0"/>
          </a:p>
        </p:txBody>
      </p:sp>
      <p:pic>
        <p:nvPicPr>
          <p:cNvPr id="10" name="Picture 9">
            <a:extLst>
              <a:ext uri="{FF2B5EF4-FFF2-40B4-BE49-F238E27FC236}">
                <a16:creationId xmlns:a16="http://schemas.microsoft.com/office/drawing/2014/main" id="{D1B18056-8F76-CE8F-3AB4-4AFE9485B4C6}"/>
              </a:ext>
            </a:extLst>
          </p:cNvPr>
          <p:cNvPicPr>
            <a:picLocks noChangeAspect="1"/>
          </p:cNvPicPr>
          <p:nvPr/>
        </p:nvPicPr>
        <p:blipFill>
          <a:blip r:embed="rId2"/>
          <a:srcRect/>
          <a:stretch/>
        </p:blipFill>
        <p:spPr>
          <a:xfrm>
            <a:off x="1765300" y="6019982"/>
            <a:ext cx="4330700" cy="460284"/>
          </a:xfrm>
          <a:prstGeom prst="rect">
            <a:avLst/>
          </a:prstGeom>
        </p:spPr>
      </p:pic>
      <p:pic>
        <p:nvPicPr>
          <p:cNvPr id="11" name="Picture 10" descr="A diagram of a schedule&#10;&#10;Description automatically generated">
            <a:extLst>
              <a:ext uri="{FF2B5EF4-FFF2-40B4-BE49-F238E27FC236}">
                <a16:creationId xmlns:a16="http://schemas.microsoft.com/office/drawing/2014/main" id="{45D33481-D838-677A-4BBC-EEFE6899B015}"/>
              </a:ext>
            </a:extLst>
          </p:cNvPr>
          <p:cNvPicPr>
            <a:picLocks noChangeAspect="1"/>
          </p:cNvPicPr>
          <p:nvPr/>
        </p:nvPicPr>
        <p:blipFill>
          <a:blip r:embed="rId3"/>
          <a:stretch>
            <a:fillRect/>
          </a:stretch>
        </p:blipFill>
        <p:spPr>
          <a:xfrm>
            <a:off x="598049" y="1000276"/>
            <a:ext cx="11308401" cy="3252685"/>
          </a:xfrm>
          <a:prstGeom prst="rect">
            <a:avLst/>
          </a:prstGeom>
        </p:spPr>
      </p:pic>
    </p:spTree>
    <p:extLst>
      <p:ext uri="{BB962C8B-B14F-4D97-AF65-F5344CB8AC3E}">
        <p14:creationId xmlns:p14="http://schemas.microsoft.com/office/powerpoint/2010/main" val="14378110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AA9491-313A-90BA-5C54-079F937829B3}"/>
            </a:ext>
          </a:extLst>
        </p:cNvPr>
        <p:cNvGrpSpPr/>
        <p:nvPr/>
      </p:nvGrpSpPr>
      <p:grpSpPr>
        <a:xfrm>
          <a:off x="0" y="0"/>
          <a:ext cx="0" cy="0"/>
          <a:chOff x="0" y="0"/>
          <a:chExt cx="0" cy="0"/>
        </a:xfrm>
      </p:grpSpPr>
      <p:sp>
        <p:nvSpPr>
          <p:cNvPr id="2" name="Title">
            <a:extLst>
              <a:ext uri="{FF2B5EF4-FFF2-40B4-BE49-F238E27FC236}">
                <a16:creationId xmlns:a16="http://schemas.microsoft.com/office/drawing/2014/main" id="{43DCAD26-4550-B1B3-08E9-8E4ACCE6292E}"/>
              </a:ext>
            </a:extLst>
          </p:cNvPr>
          <p:cNvSpPr>
            <a:spLocks noGrp="1"/>
          </p:cNvSpPr>
          <p:nvPr>
            <p:ph type="ctrTitle"/>
          </p:nvPr>
        </p:nvSpPr>
        <p:spPr>
          <a:xfrm>
            <a:off x="2107519" y="437030"/>
            <a:ext cx="10084481" cy="498598"/>
          </a:xfrm>
        </p:spPr>
        <p:txBody>
          <a:bodyPr/>
          <a:lstStyle/>
          <a:p>
            <a:pPr lvl="0"/>
            <a:r>
              <a:rPr lang="en-US" dirty="0">
                <a:latin typeface="Arial Narrow" panose="020B0606020202030204" pitchFamily="34" charset="0"/>
                <a:cs typeface="Arial" panose="020B0604020202020204" pitchFamily="34" charset="0"/>
              </a:rPr>
              <a:t>NIH Proposals: Administrative Considerations</a:t>
            </a:r>
          </a:p>
        </p:txBody>
      </p:sp>
      <p:sp>
        <p:nvSpPr>
          <p:cNvPr id="3" name="Subhead">
            <a:extLst>
              <a:ext uri="{FF2B5EF4-FFF2-40B4-BE49-F238E27FC236}">
                <a16:creationId xmlns:a16="http://schemas.microsoft.com/office/drawing/2014/main" id="{D7E944A5-27A5-FFAC-7DC9-0122100195B8}"/>
              </a:ext>
            </a:extLst>
          </p:cNvPr>
          <p:cNvSpPr>
            <a:spLocks noGrp="1"/>
          </p:cNvSpPr>
          <p:nvPr>
            <p:ph type="subTitle" idx="1"/>
          </p:nvPr>
        </p:nvSpPr>
        <p:spPr>
          <a:xfrm>
            <a:off x="2107518" y="1011678"/>
            <a:ext cx="8476662" cy="369332"/>
          </a:xfrm>
        </p:spPr>
        <p:txBody>
          <a:bodyPr/>
          <a:lstStyle/>
          <a:p>
            <a:r>
              <a:rPr lang="en-US" sz="2400" dirty="0">
                <a:highlight>
                  <a:srgbClr val="FFFFFF"/>
                </a:highlight>
              </a:rPr>
              <a:t>NIH Administrative Burden Reduction Efforts (</a:t>
            </a:r>
            <a:r>
              <a:rPr lang="en-US" sz="2400" dirty="0">
                <a:highlight>
                  <a:srgbClr val="FFFFFF"/>
                </a:highlight>
                <a:hlinkClick r:id="rId2"/>
              </a:rPr>
              <a:t>NOT-OD-26-019</a:t>
            </a:r>
            <a:r>
              <a:rPr lang="en-US" sz="2400" dirty="0">
                <a:highlight>
                  <a:srgbClr val="FFFFFF"/>
                </a:highlight>
              </a:rPr>
              <a:t>)</a:t>
            </a:r>
            <a:r>
              <a:rPr lang="en-US" dirty="0">
                <a:latin typeface="Arial" panose="020B0604020202020204" pitchFamily="34" charset="0"/>
                <a:cs typeface="Arial" panose="020B0604020202020204" pitchFamily="34" charset="0"/>
              </a:rPr>
              <a:t>:</a:t>
            </a:r>
          </a:p>
        </p:txBody>
      </p:sp>
      <p:sp>
        <p:nvSpPr>
          <p:cNvPr id="4" name="Body Text">
            <a:extLst>
              <a:ext uri="{FF2B5EF4-FFF2-40B4-BE49-F238E27FC236}">
                <a16:creationId xmlns:a16="http://schemas.microsoft.com/office/drawing/2014/main" id="{F4CC2920-AC11-1DA3-F6B7-D58B68A9CA62}"/>
              </a:ext>
            </a:extLst>
          </p:cNvPr>
          <p:cNvSpPr>
            <a:spLocks noGrp="1"/>
          </p:cNvSpPr>
          <p:nvPr>
            <p:ph type="body" sz="quarter" idx="14"/>
          </p:nvPr>
        </p:nvSpPr>
        <p:spPr>
          <a:xfrm>
            <a:off x="2107520" y="1373996"/>
            <a:ext cx="8682400" cy="4247945"/>
          </a:xfrm>
        </p:spPr>
        <p:txBody>
          <a:bodyPr>
            <a:noAutofit/>
          </a:bodyPr>
          <a:lstStyle/>
          <a:p>
            <a:r>
              <a:rPr lang="en-US" dirty="0">
                <a:latin typeface="Arial" panose="020B0604020202020204" pitchFamily="34" charset="0"/>
                <a:cs typeface="Arial" panose="020B0604020202020204" pitchFamily="34" charset="0"/>
              </a:rPr>
              <a:t>Letters of Intent (LOI):</a:t>
            </a:r>
          </a:p>
          <a:p>
            <a:pPr lvl="1"/>
            <a:r>
              <a:rPr lang="en-US" dirty="0">
                <a:latin typeface="Arial" panose="020B0604020202020204" pitchFamily="34" charset="0"/>
                <a:cs typeface="Arial" panose="020B0604020202020204" pitchFamily="34" charset="0"/>
              </a:rPr>
              <a:t>NIH will no longer request or accept Letters of intent as part of the application process.</a:t>
            </a:r>
          </a:p>
          <a:p>
            <a:pPr lvl="1"/>
            <a:r>
              <a:rPr lang="en-US" dirty="0">
                <a:latin typeface="Arial" panose="020B0604020202020204" pitchFamily="34" charset="0"/>
                <a:cs typeface="Arial" panose="020B0604020202020204" pitchFamily="34" charset="0"/>
              </a:rPr>
              <a:t>LOIs that have been submitted will not be acknowledged nor reviewed by the respective ICO or CSR. </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Unsolicited Applications Requesting $500,000 or More in Direct Costs (excluding consortium F&amp;A costs):</a:t>
            </a:r>
          </a:p>
          <a:p>
            <a:pPr lvl="1"/>
            <a:r>
              <a:rPr lang="en-US" dirty="0">
                <a:latin typeface="Arial" panose="020B0604020202020204" pitchFamily="34" charset="0"/>
                <a:cs typeface="Arial" panose="020B0604020202020204" pitchFamily="34" charset="0"/>
              </a:rPr>
              <a:t>Applicants are no longer required to contact the funding ICO prior to application submission.</a:t>
            </a:r>
          </a:p>
          <a:p>
            <a:pPr lvl="1"/>
            <a:r>
              <a:rPr lang="en-US" dirty="0">
                <a:latin typeface="Arial" panose="020B0604020202020204" pitchFamily="34" charset="0"/>
                <a:cs typeface="Arial" panose="020B0604020202020204" pitchFamily="34" charset="0"/>
              </a:rPr>
              <a:t>The NIH Application Guide was updated December 2025 to remove the requirement.</a:t>
            </a:r>
          </a:p>
          <a:p>
            <a:pPr lvl="1"/>
            <a:r>
              <a:rPr lang="en-US" dirty="0">
                <a:latin typeface="Arial" panose="020B0604020202020204" pitchFamily="34" charset="0"/>
                <a:cs typeface="Arial" panose="020B0604020202020204" pitchFamily="34" charset="0"/>
              </a:rPr>
              <a:t>The Grants Policy Statement will be updated to remove this requirement.</a:t>
            </a:r>
          </a:p>
        </p:txBody>
      </p:sp>
      <p:sp>
        <p:nvSpPr>
          <p:cNvPr id="5" name="Date">
            <a:extLst>
              <a:ext uri="{FF2B5EF4-FFF2-40B4-BE49-F238E27FC236}">
                <a16:creationId xmlns:a16="http://schemas.microsoft.com/office/drawing/2014/main" id="{A9BDB9B4-54CA-421C-9E48-7B237C39AD4F}"/>
              </a:ext>
            </a:extLst>
          </p:cNvPr>
          <p:cNvSpPr>
            <a:spLocks noGrp="1"/>
          </p:cNvSpPr>
          <p:nvPr>
            <p:ph type="dt" sz="half" idx="10"/>
          </p:nvPr>
        </p:nvSpPr>
        <p:spPr/>
        <p:txBody>
          <a:bodyPr/>
          <a:lstStyle/>
          <a:p>
            <a:fld id="{D47A9A36-4EB0-BF46-AE48-7CDA251B954B}" type="datetime1">
              <a:rPr lang="en-US" smtClean="0"/>
              <a:t>3/5/2026</a:t>
            </a:fld>
            <a:endParaRPr lang="en-US" dirty="0"/>
          </a:p>
        </p:txBody>
      </p:sp>
      <p:sp>
        <p:nvSpPr>
          <p:cNvPr id="6" name="Slide Number">
            <a:extLst>
              <a:ext uri="{FF2B5EF4-FFF2-40B4-BE49-F238E27FC236}">
                <a16:creationId xmlns:a16="http://schemas.microsoft.com/office/drawing/2014/main" id="{D424BFA2-B7A8-FF32-F6AA-549BE35D5EDB}"/>
              </a:ext>
            </a:extLst>
          </p:cNvPr>
          <p:cNvSpPr>
            <a:spLocks noGrp="1"/>
          </p:cNvSpPr>
          <p:nvPr>
            <p:ph type="sldNum" sz="quarter" idx="12"/>
          </p:nvPr>
        </p:nvSpPr>
        <p:spPr/>
        <p:txBody>
          <a:bodyPr/>
          <a:lstStyle/>
          <a:p>
            <a:fld id="{8A7A6979-0714-4377-B894-6BE4C2D6E202}" type="slidenum">
              <a:rPr lang="en-US" smtClean="0"/>
              <a:pPr/>
              <a:t>13</a:t>
            </a:fld>
            <a:endParaRPr lang="en-US" dirty="0"/>
          </a:p>
        </p:txBody>
      </p:sp>
      <p:pic>
        <p:nvPicPr>
          <p:cNvPr id="10" name="Picture 9">
            <a:extLst>
              <a:ext uri="{FF2B5EF4-FFF2-40B4-BE49-F238E27FC236}">
                <a16:creationId xmlns:a16="http://schemas.microsoft.com/office/drawing/2014/main" id="{1AE4A4A9-888B-CDE7-C51F-E03391035276}"/>
              </a:ext>
            </a:extLst>
          </p:cNvPr>
          <p:cNvPicPr>
            <a:picLocks noChangeAspect="1"/>
          </p:cNvPicPr>
          <p:nvPr/>
        </p:nvPicPr>
        <p:blipFill>
          <a:blip r:embed="rId3"/>
          <a:srcRect/>
          <a:stretch/>
        </p:blipFill>
        <p:spPr>
          <a:xfrm>
            <a:off x="1765300" y="6019982"/>
            <a:ext cx="4330700" cy="460284"/>
          </a:xfrm>
          <a:prstGeom prst="rect">
            <a:avLst/>
          </a:prstGeom>
        </p:spPr>
      </p:pic>
    </p:spTree>
    <p:extLst>
      <p:ext uri="{BB962C8B-B14F-4D97-AF65-F5344CB8AC3E}">
        <p14:creationId xmlns:p14="http://schemas.microsoft.com/office/powerpoint/2010/main" val="29369498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64A47C-74BF-EC34-16A6-111A488BFF91}"/>
            </a:ext>
          </a:extLst>
        </p:cNvPr>
        <p:cNvGrpSpPr/>
        <p:nvPr/>
      </p:nvGrpSpPr>
      <p:grpSpPr>
        <a:xfrm>
          <a:off x="0" y="0"/>
          <a:ext cx="0" cy="0"/>
          <a:chOff x="0" y="0"/>
          <a:chExt cx="0" cy="0"/>
        </a:xfrm>
      </p:grpSpPr>
      <p:sp>
        <p:nvSpPr>
          <p:cNvPr id="2" name="Title">
            <a:extLst>
              <a:ext uri="{FF2B5EF4-FFF2-40B4-BE49-F238E27FC236}">
                <a16:creationId xmlns:a16="http://schemas.microsoft.com/office/drawing/2014/main" id="{89E85F7E-9ADD-8D49-A5E6-6C7E5F236D53}"/>
              </a:ext>
            </a:extLst>
          </p:cNvPr>
          <p:cNvSpPr>
            <a:spLocks noGrp="1"/>
          </p:cNvSpPr>
          <p:nvPr>
            <p:ph type="ctrTitle"/>
          </p:nvPr>
        </p:nvSpPr>
        <p:spPr>
          <a:xfrm>
            <a:off x="2107519" y="437030"/>
            <a:ext cx="10084481" cy="498598"/>
          </a:xfrm>
        </p:spPr>
        <p:txBody>
          <a:bodyPr/>
          <a:lstStyle/>
          <a:p>
            <a:pPr lvl="0"/>
            <a:r>
              <a:rPr lang="en-US" dirty="0">
                <a:latin typeface="Arial Narrow" panose="020B0606020202030204" pitchFamily="34" charset="0"/>
                <a:cs typeface="Arial" panose="020B0604020202020204" pitchFamily="34" charset="0"/>
              </a:rPr>
              <a:t>NIH Proposals: Administrative Considerations</a:t>
            </a:r>
          </a:p>
        </p:txBody>
      </p:sp>
      <p:sp>
        <p:nvSpPr>
          <p:cNvPr id="3" name="Subhead">
            <a:extLst>
              <a:ext uri="{FF2B5EF4-FFF2-40B4-BE49-F238E27FC236}">
                <a16:creationId xmlns:a16="http://schemas.microsoft.com/office/drawing/2014/main" id="{36D920B8-A3B6-1648-CEB5-D428AB14CEF4}"/>
              </a:ext>
            </a:extLst>
          </p:cNvPr>
          <p:cNvSpPr>
            <a:spLocks noGrp="1"/>
          </p:cNvSpPr>
          <p:nvPr>
            <p:ph type="subTitle" idx="1"/>
          </p:nvPr>
        </p:nvSpPr>
        <p:spPr>
          <a:xfrm>
            <a:off x="2107518" y="979404"/>
            <a:ext cx="8476662" cy="338554"/>
          </a:xfrm>
        </p:spPr>
        <p:txBody>
          <a:bodyPr/>
          <a:lstStyle/>
          <a:p>
            <a:r>
              <a:rPr lang="en-US" dirty="0">
                <a:latin typeface="Arial" panose="020B0604020202020204" pitchFamily="34" charset="0"/>
                <a:cs typeface="Arial" panose="020B0604020202020204" pitchFamily="34" charset="0"/>
              </a:rPr>
              <a:t>NIH Research Security Training (RST) Requirements:</a:t>
            </a:r>
          </a:p>
        </p:txBody>
      </p:sp>
      <p:sp>
        <p:nvSpPr>
          <p:cNvPr id="4" name="Body Text">
            <a:extLst>
              <a:ext uri="{FF2B5EF4-FFF2-40B4-BE49-F238E27FC236}">
                <a16:creationId xmlns:a16="http://schemas.microsoft.com/office/drawing/2014/main" id="{D6274F14-8272-B717-3884-1A152F36E2D5}"/>
              </a:ext>
            </a:extLst>
          </p:cNvPr>
          <p:cNvSpPr>
            <a:spLocks noGrp="1"/>
          </p:cNvSpPr>
          <p:nvPr>
            <p:ph type="body" sz="quarter" idx="14"/>
          </p:nvPr>
        </p:nvSpPr>
        <p:spPr>
          <a:xfrm>
            <a:off x="2107520" y="1320206"/>
            <a:ext cx="8682400" cy="4247945"/>
          </a:xfrm>
        </p:spPr>
        <p:txBody>
          <a:bodyPr>
            <a:noAutofit/>
          </a:bodyPr>
          <a:lstStyle/>
          <a:p>
            <a:pPr marL="0" indent="0">
              <a:buNone/>
            </a:pPr>
            <a:r>
              <a:rPr lang="en-US" i="1" dirty="0">
                <a:latin typeface="Arial" panose="020B0604020202020204" pitchFamily="34" charset="0"/>
                <a:cs typeface="Arial" panose="020B0604020202020204" pitchFamily="34" charset="0"/>
              </a:rPr>
              <a:t>Effective for applications submitted for due dates on or after May 25, 2026, each </a:t>
            </a:r>
            <a:r>
              <a:rPr lang="en-US" i="1" dirty="0">
                <a:latin typeface="Arial" panose="020B0604020202020204" pitchFamily="34" charset="0"/>
                <a:cs typeface="Arial" panose="020B0604020202020204" pitchFamily="34" charset="0"/>
                <a:hlinkClick r:id="rId2"/>
              </a:rPr>
              <a:t>senior/key personnel </a:t>
            </a:r>
            <a:r>
              <a:rPr lang="en-US" i="1" dirty="0">
                <a:latin typeface="Arial" panose="020B0604020202020204" pitchFamily="34" charset="0"/>
                <a:cs typeface="Arial" panose="020B0604020202020204" pitchFamily="34" charset="0"/>
              </a:rPr>
              <a:t>listed on an NIH grant application must certify that they have completed RST within 12 months of the date of application submission.</a:t>
            </a:r>
          </a:p>
          <a:p>
            <a:pPr marL="0" indent="0">
              <a:buNone/>
            </a:pPr>
            <a:endParaRPr lang="en-US" i="1"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Training</a:t>
            </a:r>
          </a:p>
          <a:p>
            <a:pPr lvl="1"/>
            <a:r>
              <a:rPr lang="en-US" dirty="0">
                <a:latin typeface="Arial" panose="020B0604020202020204" pitchFamily="34" charset="0"/>
                <a:cs typeface="Arial" panose="020B0604020202020204" pitchFamily="34" charset="0"/>
              </a:rPr>
              <a:t>NIH grant applicants and recipients may utilize any training that addresses cybersecurity, international collaboration, foreign interference, and rules for proper use of funds, disclosure, conflict of commitment, and conflict of interest. </a:t>
            </a:r>
          </a:p>
          <a:p>
            <a:pPr lvl="1"/>
            <a:r>
              <a:rPr lang="en-US" dirty="0">
                <a:latin typeface="Arial" panose="020B0604020202020204" pitchFamily="34" charset="0"/>
                <a:cs typeface="Arial" panose="020B0604020202020204" pitchFamily="34" charset="0"/>
              </a:rPr>
              <a:t>SPS must verify this training has been completed – </a:t>
            </a:r>
            <a:r>
              <a:rPr lang="en-US" i="1" dirty="0">
                <a:latin typeface="Arial" panose="020B0604020202020204" pitchFamily="34" charset="0"/>
                <a:cs typeface="Arial" panose="020B0604020202020204" pitchFamily="34" charset="0"/>
                <a:hlinkClick r:id="rId3"/>
              </a:rPr>
              <a:t>Purdue Research Security Training</a:t>
            </a:r>
            <a:endParaRPr lang="en-US" i="1"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NIH Collection of Certifications</a:t>
            </a:r>
          </a:p>
          <a:p>
            <a:pPr lvl="1"/>
            <a:r>
              <a:rPr lang="en-US" dirty="0">
                <a:latin typeface="Arial" panose="020B0604020202020204" pitchFamily="34" charset="0"/>
                <a:cs typeface="Arial" panose="020B0604020202020204" pitchFamily="34" charset="0"/>
              </a:rPr>
              <a:t>Institutional Certification: The Authorized Organization Representative (AOR) will certify the applicant institution’s compliance with this requirement via signature on the face page of the application. </a:t>
            </a:r>
          </a:p>
          <a:p>
            <a:pPr lvl="1"/>
            <a:r>
              <a:rPr lang="en-US" dirty="0">
                <a:latin typeface="Arial" panose="020B0604020202020204" pitchFamily="34" charset="0"/>
                <a:cs typeface="Arial" panose="020B0604020202020204" pitchFamily="34" charset="0"/>
              </a:rPr>
              <a:t>Individual Certification: NIH will collect the individual certifications of senior/key personnel at the time of the application submission, through the Biographical Sketch in SciENcv. </a:t>
            </a:r>
          </a:p>
        </p:txBody>
      </p:sp>
      <p:sp>
        <p:nvSpPr>
          <p:cNvPr id="5" name="Date">
            <a:extLst>
              <a:ext uri="{FF2B5EF4-FFF2-40B4-BE49-F238E27FC236}">
                <a16:creationId xmlns:a16="http://schemas.microsoft.com/office/drawing/2014/main" id="{2787688F-727D-9592-CBAA-F1C8C7CD5D08}"/>
              </a:ext>
            </a:extLst>
          </p:cNvPr>
          <p:cNvSpPr>
            <a:spLocks noGrp="1"/>
          </p:cNvSpPr>
          <p:nvPr>
            <p:ph type="dt" sz="half" idx="10"/>
          </p:nvPr>
        </p:nvSpPr>
        <p:spPr/>
        <p:txBody>
          <a:bodyPr/>
          <a:lstStyle/>
          <a:p>
            <a:fld id="{D47A9A36-4EB0-BF46-AE48-7CDA251B954B}" type="datetime1">
              <a:rPr lang="en-US" smtClean="0"/>
              <a:t>3/5/2026</a:t>
            </a:fld>
            <a:endParaRPr lang="en-US" dirty="0"/>
          </a:p>
        </p:txBody>
      </p:sp>
      <p:sp>
        <p:nvSpPr>
          <p:cNvPr id="6" name="Slide Number">
            <a:extLst>
              <a:ext uri="{FF2B5EF4-FFF2-40B4-BE49-F238E27FC236}">
                <a16:creationId xmlns:a16="http://schemas.microsoft.com/office/drawing/2014/main" id="{FD815DE3-86D2-9123-6AC5-C9BE703D05FD}"/>
              </a:ext>
            </a:extLst>
          </p:cNvPr>
          <p:cNvSpPr>
            <a:spLocks noGrp="1"/>
          </p:cNvSpPr>
          <p:nvPr>
            <p:ph type="sldNum" sz="quarter" idx="12"/>
          </p:nvPr>
        </p:nvSpPr>
        <p:spPr/>
        <p:txBody>
          <a:bodyPr/>
          <a:lstStyle/>
          <a:p>
            <a:fld id="{8A7A6979-0714-4377-B894-6BE4C2D6E202}" type="slidenum">
              <a:rPr lang="en-US" smtClean="0"/>
              <a:pPr/>
              <a:t>14</a:t>
            </a:fld>
            <a:endParaRPr lang="en-US" dirty="0"/>
          </a:p>
        </p:txBody>
      </p:sp>
      <p:pic>
        <p:nvPicPr>
          <p:cNvPr id="10" name="Picture 9">
            <a:extLst>
              <a:ext uri="{FF2B5EF4-FFF2-40B4-BE49-F238E27FC236}">
                <a16:creationId xmlns:a16="http://schemas.microsoft.com/office/drawing/2014/main" id="{4E9614D3-4951-1AD1-E674-B4C9868D153D}"/>
              </a:ext>
            </a:extLst>
          </p:cNvPr>
          <p:cNvPicPr>
            <a:picLocks noChangeAspect="1"/>
          </p:cNvPicPr>
          <p:nvPr/>
        </p:nvPicPr>
        <p:blipFill>
          <a:blip r:embed="rId4"/>
          <a:srcRect/>
          <a:stretch/>
        </p:blipFill>
        <p:spPr>
          <a:xfrm>
            <a:off x="1765300" y="6019982"/>
            <a:ext cx="4330700" cy="460284"/>
          </a:xfrm>
          <a:prstGeom prst="rect">
            <a:avLst/>
          </a:prstGeom>
        </p:spPr>
      </p:pic>
    </p:spTree>
    <p:extLst>
      <p:ext uri="{BB962C8B-B14F-4D97-AF65-F5344CB8AC3E}">
        <p14:creationId xmlns:p14="http://schemas.microsoft.com/office/powerpoint/2010/main" val="3271122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C1B5DD-AB03-752D-3A15-C76620BDC6EF}"/>
            </a:ext>
          </a:extLst>
        </p:cNvPr>
        <p:cNvGrpSpPr/>
        <p:nvPr/>
      </p:nvGrpSpPr>
      <p:grpSpPr>
        <a:xfrm>
          <a:off x="0" y="0"/>
          <a:ext cx="0" cy="0"/>
          <a:chOff x="0" y="0"/>
          <a:chExt cx="0" cy="0"/>
        </a:xfrm>
      </p:grpSpPr>
      <p:sp>
        <p:nvSpPr>
          <p:cNvPr id="2" name="Title">
            <a:extLst>
              <a:ext uri="{FF2B5EF4-FFF2-40B4-BE49-F238E27FC236}">
                <a16:creationId xmlns:a16="http://schemas.microsoft.com/office/drawing/2014/main" id="{0AD9740A-CE26-4F19-D1E7-D872370EFCE1}"/>
              </a:ext>
            </a:extLst>
          </p:cNvPr>
          <p:cNvSpPr>
            <a:spLocks noGrp="1"/>
          </p:cNvSpPr>
          <p:nvPr>
            <p:ph type="ctrTitle"/>
          </p:nvPr>
        </p:nvSpPr>
        <p:spPr>
          <a:xfrm>
            <a:off x="2107519" y="437030"/>
            <a:ext cx="10084481" cy="498598"/>
          </a:xfrm>
        </p:spPr>
        <p:txBody>
          <a:bodyPr/>
          <a:lstStyle/>
          <a:p>
            <a:pPr lvl="0"/>
            <a:r>
              <a:rPr lang="en-US" dirty="0">
                <a:latin typeface="Arial Narrow" panose="020B0606020202030204" pitchFamily="34" charset="0"/>
                <a:cs typeface="Arial" panose="020B0604020202020204" pitchFamily="34" charset="0"/>
              </a:rPr>
              <a:t>NIH Proposals: Administrative Considerations</a:t>
            </a:r>
          </a:p>
        </p:txBody>
      </p:sp>
      <p:sp>
        <p:nvSpPr>
          <p:cNvPr id="3" name="Subhead">
            <a:extLst>
              <a:ext uri="{FF2B5EF4-FFF2-40B4-BE49-F238E27FC236}">
                <a16:creationId xmlns:a16="http://schemas.microsoft.com/office/drawing/2014/main" id="{862A06D4-6B54-A181-B780-F3E61E6BA4D6}"/>
              </a:ext>
            </a:extLst>
          </p:cNvPr>
          <p:cNvSpPr>
            <a:spLocks noGrp="1"/>
          </p:cNvSpPr>
          <p:nvPr>
            <p:ph type="subTitle" idx="1"/>
          </p:nvPr>
        </p:nvSpPr>
        <p:spPr>
          <a:xfrm>
            <a:off x="2107518" y="1076225"/>
            <a:ext cx="9844228" cy="338554"/>
          </a:xfrm>
        </p:spPr>
        <p:txBody>
          <a:bodyPr/>
          <a:lstStyle/>
          <a:p>
            <a:r>
              <a:rPr lang="en-US" dirty="0">
                <a:latin typeface="Arial" panose="020B0604020202020204" pitchFamily="34" charset="0"/>
                <a:cs typeface="Arial" panose="020B0604020202020204" pitchFamily="34" charset="0"/>
              </a:rPr>
              <a:t>Updated Elements of an NIH Data Management &amp; Sharing (DMS) Plan:</a:t>
            </a:r>
          </a:p>
        </p:txBody>
      </p:sp>
      <p:sp>
        <p:nvSpPr>
          <p:cNvPr id="4" name="Body Text">
            <a:extLst>
              <a:ext uri="{FF2B5EF4-FFF2-40B4-BE49-F238E27FC236}">
                <a16:creationId xmlns:a16="http://schemas.microsoft.com/office/drawing/2014/main" id="{9E536C7D-B60F-A66D-710D-4E41D1275135}"/>
              </a:ext>
            </a:extLst>
          </p:cNvPr>
          <p:cNvSpPr>
            <a:spLocks noGrp="1"/>
          </p:cNvSpPr>
          <p:nvPr>
            <p:ph type="body" sz="quarter" idx="14"/>
          </p:nvPr>
        </p:nvSpPr>
        <p:spPr>
          <a:xfrm>
            <a:off x="2149574" y="1523481"/>
            <a:ext cx="8682400" cy="4247945"/>
          </a:xfrm>
        </p:spPr>
        <p:txBody>
          <a:bodyPr>
            <a:noAutofit/>
          </a:bodyPr>
          <a:lstStyle/>
          <a:p>
            <a:pPr marL="0" indent="0">
              <a:buNone/>
            </a:pPr>
            <a:r>
              <a:rPr lang="en-US" dirty="0">
                <a:latin typeface="Arial" panose="020B0604020202020204" pitchFamily="34" charset="0"/>
                <a:cs typeface="Arial" panose="020B0604020202020204" pitchFamily="34" charset="0"/>
                <a:hlinkClick r:id="rId2"/>
              </a:rPr>
              <a:t>NIH is streamlining the Data Management &amp; Sharing (DMS) Plan </a:t>
            </a:r>
            <a:r>
              <a:rPr lang="en-US" dirty="0">
                <a:latin typeface="Arial" panose="020B0604020202020204" pitchFamily="34" charset="0"/>
                <a:cs typeface="Arial" panose="020B0604020202020204" pitchFamily="34" charset="0"/>
              </a:rPr>
              <a:t>to reduce applicant burden and improve compliance, based on review of more than 1,100 plans that were often overly detailed. Applies to applications due on or after May 25, 2026.</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Key updates:</a:t>
            </a:r>
          </a:p>
          <a:p>
            <a:pPr lvl="1"/>
            <a:r>
              <a:rPr lang="en-US" dirty="0">
                <a:latin typeface="Arial" panose="020B0604020202020204" pitchFamily="34" charset="0"/>
                <a:cs typeface="Arial" panose="020B0604020202020204" pitchFamily="34" charset="0"/>
              </a:rPr>
              <a:t>New short, standardized format (pilot implementation)</a:t>
            </a:r>
          </a:p>
          <a:p>
            <a:pPr lvl="1"/>
            <a:r>
              <a:rPr lang="en-US" dirty="0">
                <a:latin typeface="Arial" panose="020B0604020202020204" pitchFamily="34" charset="0"/>
                <a:cs typeface="Arial" panose="020B0604020202020204" pitchFamily="34" charset="0"/>
              </a:rPr>
              <a:t>Focus on YES/NO questions with brief explanations when data sharing is limited</a:t>
            </a:r>
          </a:p>
          <a:p>
            <a:pPr lvl="1"/>
            <a:r>
              <a:rPr lang="en-US" dirty="0">
                <a:latin typeface="Arial" panose="020B0604020202020204" pitchFamily="34" charset="0"/>
                <a:cs typeface="Arial" panose="020B0604020202020204" pitchFamily="34" charset="0"/>
              </a:rPr>
              <a:t>Emphasis on maximum appropriate data sharing and timely availability</a:t>
            </a:r>
          </a:p>
          <a:p>
            <a:pPr lvl="1"/>
            <a:r>
              <a:rPr lang="en-US" dirty="0">
                <a:latin typeface="Arial" panose="020B0604020202020204" pitchFamily="34" charset="0"/>
                <a:cs typeface="Arial" panose="020B0604020202020204" pitchFamily="34" charset="0"/>
              </a:rPr>
              <a:t>Alignment with FAIR data principles (Findable, Accessible, Interoperable, Reusable)</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What applicants must do:</a:t>
            </a:r>
          </a:p>
          <a:p>
            <a:pPr lvl="1"/>
            <a:r>
              <a:rPr lang="en-US" dirty="0">
                <a:latin typeface="Arial" panose="020B0604020202020204" pitchFamily="34" charset="0"/>
                <a:cs typeface="Arial" panose="020B0604020202020204" pitchFamily="34" charset="0"/>
              </a:rPr>
              <a:t>Use the new DMS Plan format page once available</a:t>
            </a:r>
          </a:p>
          <a:p>
            <a:pPr lvl="1"/>
            <a:r>
              <a:rPr lang="en-US" dirty="0">
                <a:latin typeface="Arial" panose="020B0604020202020204" pitchFamily="34" charset="0"/>
                <a:cs typeface="Arial" panose="020B0604020202020204" pitchFamily="34" charset="0"/>
              </a:rPr>
              <a:t>Ensure the plan reflects the current approach to data sharing and is updated as needed over the project lifecycle</a:t>
            </a:r>
          </a:p>
        </p:txBody>
      </p:sp>
      <p:sp>
        <p:nvSpPr>
          <p:cNvPr id="5" name="Date">
            <a:extLst>
              <a:ext uri="{FF2B5EF4-FFF2-40B4-BE49-F238E27FC236}">
                <a16:creationId xmlns:a16="http://schemas.microsoft.com/office/drawing/2014/main" id="{367313B4-5F6C-FD24-01CA-AC2BDA8D20D3}"/>
              </a:ext>
            </a:extLst>
          </p:cNvPr>
          <p:cNvSpPr>
            <a:spLocks noGrp="1"/>
          </p:cNvSpPr>
          <p:nvPr>
            <p:ph type="dt" sz="half" idx="10"/>
          </p:nvPr>
        </p:nvSpPr>
        <p:spPr/>
        <p:txBody>
          <a:bodyPr/>
          <a:lstStyle/>
          <a:p>
            <a:fld id="{D47A9A36-4EB0-BF46-AE48-7CDA251B954B}" type="datetime1">
              <a:rPr lang="en-US" smtClean="0"/>
              <a:t>3/5/2026</a:t>
            </a:fld>
            <a:endParaRPr lang="en-US" dirty="0"/>
          </a:p>
        </p:txBody>
      </p:sp>
      <p:sp>
        <p:nvSpPr>
          <p:cNvPr id="6" name="Slide Number">
            <a:extLst>
              <a:ext uri="{FF2B5EF4-FFF2-40B4-BE49-F238E27FC236}">
                <a16:creationId xmlns:a16="http://schemas.microsoft.com/office/drawing/2014/main" id="{DFFC2D2B-5AD5-3280-5F60-03E37FBF9D99}"/>
              </a:ext>
            </a:extLst>
          </p:cNvPr>
          <p:cNvSpPr>
            <a:spLocks noGrp="1"/>
          </p:cNvSpPr>
          <p:nvPr>
            <p:ph type="sldNum" sz="quarter" idx="12"/>
          </p:nvPr>
        </p:nvSpPr>
        <p:spPr/>
        <p:txBody>
          <a:bodyPr/>
          <a:lstStyle/>
          <a:p>
            <a:fld id="{8A7A6979-0714-4377-B894-6BE4C2D6E202}" type="slidenum">
              <a:rPr lang="en-US" smtClean="0"/>
              <a:pPr/>
              <a:t>15</a:t>
            </a:fld>
            <a:endParaRPr lang="en-US" dirty="0"/>
          </a:p>
        </p:txBody>
      </p:sp>
      <p:pic>
        <p:nvPicPr>
          <p:cNvPr id="10" name="Picture 9">
            <a:extLst>
              <a:ext uri="{FF2B5EF4-FFF2-40B4-BE49-F238E27FC236}">
                <a16:creationId xmlns:a16="http://schemas.microsoft.com/office/drawing/2014/main" id="{80FC7AA8-C04C-9B6B-6A63-808F07909C33}"/>
              </a:ext>
            </a:extLst>
          </p:cNvPr>
          <p:cNvPicPr>
            <a:picLocks noChangeAspect="1"/>
          </p:cNvPicPr>
          <p:nvPr/>
        </p:nvPicPr>
        <p:blipFill>
          <a:blip r:embed="rId3"/>
          <a:srcRect/>
          <a:stretch/>
        </p:blipFill>
        <p:spPr>
          <a:xfrm>
            <a:off x="1765300" y="6019982"/>
            <a:ext cx="4330700" cy="460284"/>
          </a:xfrm>
          <a:prstGeom prst="rect">
            <a:avLst/>
          </a:prstGeom>
        </p:spPr>
      </p:pic>
    </p:spTree>
    <p:extLst>
      <p:ext uri="{BB962C8B-B14F-4D97-AF65-F5344CB8AC3E}">
        <p14:creationId xmlns:p14="http://schemas.microsoft.com/office/powerpoint/2010/main" val="5918321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A2453B-8D53-7CC9-6643-E5AD9566C24A}"/>
            </a:ext>
          </a:extLst>
        </p:cNvPr>
        <p:cNvGrpSpPr/>
        <p:nvPr/>
      </p:nvGrpSpPr>
      <p:grpSpPr>
        <a:xfrm>
          <a:off x="0" y="0"/>
          <a:ext cx="0" cy="0"/>
          <a:chOff x="0" y="0"/>
          <a:chExt cx="0" cy="0"/>
        </a:xfrm>
      </p:grpSpPr>
      <p:sp>
        <p:nvSpPr>
          <p:cNvPr id="2" name="Title">
            <a:extLst>
              <a:ext uri="{FF2B5EF4-FFF2-40B4-BE49-F238E27FC236}">
                <a16:creationId xmlns:a16="http://schemas.microsoft.com/office/drawing/2014/main" id="{5A88680A-61D7-479A-C495-701A72212FB3}"/>
              </a:ext>
            </a:extLst>
          </p:cNvPr>
          <p:cNvSpPr>
            <a:spLocks noGrp="1"/>
          </p:cNvSpPr>
          <p:nvPr>
            <p:ph type="ctrTitle"/>
          </p:nvPr>
        </p:nvSpPr>
        <p:spPr>
          <a:xfrm>
            <a:off x="2107519" y="437030"/>
            <a:ext cx="10084481" cy="498598"/>
          </a:xfrm>
        </p:spPr>
        <p:txBody>
          <a:bodyPr/>
          <a:lstStyle/>
          <a:p>
            <a:pPr lvl="0"/>
            <a:r>
              <a:rPr lang="en-US" dirty="0">
                <a:latin typeface="Arial Narrow" panose="020B0606020202030204" pitchFamily="34" charset="0"/>
                <a:cs typeface="Arial" panose="020B0604020202020204" pitchFamily="34" charset="0"/>
              </a:rPr>
              <a:t>Summary of Action Items</a:t>
            </a:r>
          </a:p>
        </p:txBody>
      </p:sp>
      <p:sp>
        <p:nvSpPr>
          <p:cNvPr id="4" name="Body Text">
            <a:extLst>
              <a:ext uri="{FF2B5EF4-FFF2-40B4-BE49-F238E27FC236}">
                <a16:creationId xmlns:a16="http://schemas.microsoft.com/office/drawing/2014/main" id="{74DB9729-DF86-A413-15FA-E56E8D2FED45}"/>
              </a:ext>
            </a:extLst>
          </p:cNvPr>
          <p:cNvSpPr>
            <a:spLocks noGrp="1"/>
          </p:cNvSpPr>
          <p:nvPr>
            <p:ph type="body" sz="quarter" idx="14"/>
          </p:nvPr>
        </p:nvSpPr>
        <p:spPr>
          <a:xfrm>
            <a:off x="2149574" y="1082416"/>
            <a:ext cx="8682400" cy="4247945"/>
          </a:xfrm>
        </p:spPr>
        <p:txBody>
          <a:bodyPr>
            <a:noAutofit/>
          </a:bodyPr>
          <a:lstStyle/>
          <a:p>
            <a:pPr marL="0" indent="0">
              <a:buNone/>
            </a:pPr>
            <a:r>
              <a:rPr lang="en-US" b="1" dirty="0">
                <a:latin typeface="Arial" panose="020B0604020202020204" pitchFamily="34" charset="0"/>
                <a:cs typeface="Arial" panose="020B0604020202020204" pitchFamily="34" charset="0"/>
              </a:rPr>
              <a:t>NIH Common Forms &amp; SciENcv</a:t>
            </a:r>
          </a:p>
          <a:p>
            <a:r>
              <a:rPr lang="en-US" dirty="0">
                <a:latin typeface="Arial" panose="020B0604020202020204" pitchFamily="34" charset="0"/>
                <a:cs typeface="Arial" panose="020B0604020202020204" pitchFamily="34" charset="0"/>
              </a:rPr>
              <a:t>Use SciENcv to generate the Biographical Sketch Common Form, NIH Biographical Sketch Supplement, and the Current &amp; Pending (Other) Support Common Form</a:t>
            </a:r>
          </a:p>
          <a:p>
            <a:r>
              <a:rPr lang="en-US" dirty="0">
                <a:latin typeface="Arial" panose="020B0604020202020204" pitchFamily="34" charset="0"/>
                <a:cs typeface="Arial" panose="020B0604020202020204" pitchFamily="34" charset="0"/>
              </a:rPr>
              <a:t>Do not flatten PDFs after certification—NIH systems must verify digital certification</a:t>
            </a:r>
          </a:p>
          <a:p>
            <a:r>
              <a:rPr lang="en-US" dirty="0">
                <a:latin typeface="Arial" panose="020B0604020202020204" pitchFamily="34" charset="0"/>
                <a:cs typeface="Arial" panose="020B0604020202020204" pitchFamily="34" charset="0"/>
              </a:rPr>
              <a:t>Prepare documents early to allow time for technical issues</a:t>
            </a:r>
          </a:p>
          <a:p>
            <a:endParaRPr lang="en-US" dirty="0">
              <a:latin typeface="Arial" panose="020B0604020202020204" pitchFamily="34" charset="0"/>
              <a:cs typeface="Arial" panose="020B0604020202020204" pitchFamily="34" charset="0"/>
            </a:endParaRPr>
          </a:p>
          <a:p>
            <a:pPr marL="0" indent="0">
              <a:buNone/>
            </a:pPr>
            <a:r>
              <a:rPr lang="en-US" b="1" dirty="0">
                <a:latin typeface="Arial" panose="020B0604020202020204" pitchFamily="34" charset="0"/>
                <a:cs typeface="Arial" panose="020B0604020202020204" pitchFamily="34" charset="0"/>
              </a:rPr>
              <a:t>ORCID </a:t>
            </a:r>
          </a:p>
          <a:p>
            <a:r>
              <a:rPr lang="en-US" dirty="0">
                <a:latin typeface="Arial" panose="020B0604020202020204" pitchFamily="34" charset="0"/>
                <a:cs typeface="Arial" panose="020B0604020202020204" pitchFamily="34" charset="0"/>
              </a:rPr>
              <a:t>Obtain an ORCID </a:t>
            </a:r>
            <a:r>
              <a:rPr lang="en-US" dirty="0" err="1">
                <a:latin typeface="Arial" panose="020B0604020202020204" pitchFamily="34" charset="0"/>
                <a:cs typeface="Arial" panose="020B0604020202020204" pitchFamily="34" charset="0"/>
              </a:rPr>
              <a:t>iD</a:t>
            </a:r>
            <a:r>
              <a:rPr lang="en-US" dirty="0">
                <a:latin typeface="Arial" panose="020B0604020202020204" pitchFamily="34" charset="0"/>
                <a:cs typeface="Arial" panose="020B0604020202020204" pitchFamily="34" charset="0"/>
              </a:rPr>
              <a:t> and link it to </a:t>
            </a:r>
            <a:r>
              <a:rPr lang="en-US" dirty="0" err="1">
                <a:latin typeface="Arial" panose="020B0604020202020204" pitchFamily="34" charset="0"/>
                <a:cs typeface="Arial" panose="020B0604020202020204" pitchFamily="34" charset="0"/>
              </a:rPr>
              <a:t>eRA</a:t>
            </a:r>
            <a:r>
              <a:rPr lang="en-US" dirty="0">
                <a:latin typeface="Arial" panose="020B0604020202020204" pitchFamily="34" charset="0"/>
                <a:cs typeface="Arial" panose="020B0604020202020204" pitchFamily="34" charset="0"/>
              </a:rPr>
              <a:t> Commons</a:t>
            </a:r>
          </a:p>
          <a:p>
            <a:r>
              <a:rPr lang="en-US" dirty="0">
                <a:latin typeface="Arial" panose="020B0604020202020204" pitchFamily="34" charset="0"/>
                <a:cs typeface="Arial" panose="020B0604020202020204" pitchFamily="34" charset="0"/>
              </a:rPr>
              <a:t>Confirm ORCID </a:t>
            </a:r>
            <a:r>
              <a:rPr lang="en-US" dirty="0" err="1">
                <a:latin typeface="Arial" panose="020B0604020202020204" pitchFamily="34" charset="0"/>
                <a:cs typeface="Arial" panose="020B0604020202020204" pitchFamily="34" charset="0"/>
              </a:rPr>
              <a:t>iD</a:t>
            </a:r>
            <a:r>
              <a:rPr lang="en-US" dirty="0">
                <a:latin typeface="Arial" panose="020B0604020202020204" pitchFamily="34" charset="0"/>
                <a:cs typeface="Arial" panose="020B0604020202020204" pitchFamily="34" charset="0"/>
              </a:rPr>
              <a:t> displays in the Persistent Identifier (PID) section</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marL="0" indent="0">
              <a:buNone/>
            </a:pPr>
            <a:r>
              <a:rPr lang="en-US" b="1" dirty="0">
                <a:latin typeface="Arial" panose="020B0604020202020204" pitchFamily="34" charset="0"/>
                <a:cs typeface="Arial" panose="020B0604020202020204" pitchFamily="34" charset="0"/>
              </a:rPr>
              <a:t>Administrative Changes/Research Security Training</a:t>
            </a:r>
          </a:p>
          <a:p>
            <a:r>
              <a:rPr lang="en-US" dirty="0">
                <a:latin typeface="Arial" panose="020B0604020202020204" pitchFamily="34" charset="0"/>
                <a:cs typeface="Arial" panose="020B0604020202020204" pitchFamily="34" charset="0"/>
              </a:rPr>
              <a:t>Do not submit Letters of Intent (LOIs)—NIH no longer requests or accepts them</a:t>
            </a:r>
          </a:p>
          <a:p>
            <a:r>
              <a:rPr lang="en-US" dirty="0">
                <a:latin typeface="Arial" panose="020B0604020202020204" pitchFamily="34" charset="0"/>
                <a:cs typeface="Arial" panose="020B0604020202020204" pitchFamily="34" charset="0"/>
              </a:rPr>
              <a:t>No prior NIH ICO approval required for unsolicited applications requesting ≥$500K in direct costs</a:t>
            </a:r>
          </a:p>
          <a:p>
            <a:r>
              <a:rPr lang="en-US" dirty="0">
                <a:latin typeface="Arial" panose="020B0604020202020204" pitchFamily="34" charset="0"/>
                <a:cs typeface="Arial" panose="020B0604020202020204" pitchFamily="34" charset="0"/>
              </a:rPr>
              <a:t>Complete your Research Security Training</a:t>
            </a:r>
          </a:p>
          <a:p>
            <a:r>
              <a:rPr lang="en-US" dirty="0">
                <a:latin typeface="Arial" panose="020B0604020202020204" pitchFamily="34" charset="0"/>
                <a:cs typeface="Arial" panose="020B0604020202020204" pitchFamily="34" charset="0"/>
              </a:rPr>
              <a:t>Become familiar with the new Data Management and Sharing Plan format</a:t>
            </a:r>
          </a:p>
        </p:txBody>
      </p:sp>
      <p:sp>
        <p:nvSpPr>
          <p:cNvPr id="5" name="Date">
            <a:extLst>
              <a:ext uri="{FF2B5EF4-FFF2-40B4-BE49-F238E27FC236}">
                <a16:creationId xmlns:a16="http://schemas.microsoft.com/office/drawing/2014/main" id="{1824B956-5EDE-CE1C-F3E9-78DC0F5A8684}"/>
              </a:ext>
            </a:extLst>
          </p:cNvPr>
          <p:cNvSpPr>
            <a:spLocks noGrp="1"/>
          </p:cNvSpPr>
          <p:nvPr>
            <p:ph type="dt" sz="half" idx="10"/>
          </p:nvPr>
        </p:nvSpPr>
        <p:spPr/>
        <p:txBody>
          <a:bodyPr/>
          <a:lstStyle/>
          <a:p>
            <a:fld id="{D47A9A36-4EB0-BF46-AE48-7CDA251B954B}" type="datetime1">
              <a:rPr lang="en-US" smtClean="0"/>
              <a:t>3/5/2026</a:t>
            </a:fld>
            <a:endParaRPr lang="en-US" dirty="0"/>
          </a:p>
        </p:txBody>
      </p:sp>
      <p:sp>
        <p:nvSpPr>
          <p:cNvPr id="6" name="Slide Number">
            <a:extLst>
              <a:ext uri="{FF2B5EF4-FFF2-40B4-BE49-F238E27FC236}">
                <a16:creationId xmlns:a16="http://schemas.microsoft.com/office/drawing/2014/main" id="{E8A81B8A-3A44-7CBA-9000-4B03877F1296}"/>
              </a:ext>
            </a:extLst>
          </p:cNvPr>
          <p:cNvSpPr>
            <a:spLocks noGrp="1"/>
          </p:cNvSpPr>
          <p:nvPr>
            <p:ph type="sldNum" sz="quarter" idx="12"/>
          </p:nvPr>
        </p:nvSpPr>
        <p:spPr/>
        <p:txBody>
          <a:bodyPr/>
          <a:lstStyle/>
          <a:p>
            <a:fld id="{8A7A6979-0714-4377-B894-6BE4C2D6E202}" type="slidenum">
              <a:rPr lang="en-US" smtClean="0"/>
              <a:pPr/>
              <a:t>16</a:t>
            </a:fld>
            <a:endParaRPr lang="en-US" dirty="0"/>
          </a:p>
        </p:txBody>
      </p:sp>
      <p:pic>
        <p:nvPicPr>
          <p:cNvPr id="10" name="Picture 9">
            <a:extLst>
              <a:ext uri="{FF2B5EF4-FFF2-40B4-BE49-F238E27FC236}">
                <a16:creationId xmlns:a16="http://schemas.microsoft.com/office/drawing/2014/main" id="{53DD5553-E0CC-3B15-54A3-48CC79654F95}"/>
              </a:ext>
            </a:extLst>
          </p:cNvPr>
          <p:cNvPicPr>
            <a:picLocks noChangeAspect="1"/>
          </p:cNvPicPr>
          <p:nvPr/>
        </p:nvPicPr>
        <p:blipFill>
          <a:blip r:embed="rId2"/>
          <a:srcRect/>
          <a:stretch/>
        </p:blipFill>
        <p:spPr>
          <a:xfrm>
            <a:off x="1765300" y="6019982"/>
            <a:ext cx="4330700" cy="460284"/>
          </a:xfrm>
          <a:prstGeom prst="rect">
            <a:avLst/>
          </a:prstGeom>
        </p:spPr>
      </p:pic>
    </p:spTree>
    <p:extLst>
      <p:ext uri="{BB962C8B-B14F-4D97-AF65-F5344CB8AC3E}">
        <p14:creationId xmlns:p14="http://schemas.microsoft.com/office/powerpoint/2010/main" val="37159706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8EAF8D-9F32-C85C-97A8-ADFBD15839C1}"/>
            </a:ext>
          </a:extLst>
        </p:cNvPr>
        <p:cNvGrpSpPr/>
        <p:nvPr/>
      </p:nvGrpSpPr>
      <p:grpSpPr>
        <a:xfrm>
          <a:off x="0" y="0"/>
          <a:ext cx="0" cy="0"/>
          <a:chOff x="0" y="0"/>
          <a:chExt cx="0" cy="0"/>
        </a:xfrm>
      </p:grpSpPr>
      <p:sp>
        <p:nvSpPr>
          <p:cNvPr id="2" name="Title">
            <a:extLst>
              <a:ext uri="{FF2B5EF4-FFF2-40B4-BE49-F238E27FC236}">
                <a16:creationId xmlns:a16="http://schemas.microsoft.com/office/drawing/2014/main" id="{31B632B2-BBD3-FA34-88E6-C4BB1CD1E77A}"/>
              </a:ext>
            </a:extLst>
          </p:cNvPr>
          <p:cNvSpPr>
            <a:spLocks noGrp="1"/>
          </p:cNvSpPr>
          <p:nvPr>
            <p:ph type="ctrTitle"/>
          </p:nvPr>
        </p:nvSpPr>
        <p:spPr>
          <a:xfrm>
            <a:off x="2107519" y="437030"/>
            <a:ext cx="10084481" cy="498598"/>
          </a:xfrm>
        </p:spPr>
        <p:txBody>
          <a:bodyPr/>
          <a:lstStyle/>
          <a:p>
            <a:pPr lvl="0"/>
            <a:r>
              <a:rPr lang="en-US" dirty="0">
                <a:latin typeface="Arial Narrow" panose="020B0606020202030204" pitchFamily="34" charset="0"/>
                <a:cs typeface="Arial" panose="020B0604020202020204" pitchFamily="34" charset="0"/>
              </a:rPr>
              <a:t>Helpful Links &amp; Key References</a:t>
            </a:r>
          </a:p>
        </p:txBody>
      </p:sp>
      <p:sp>
        <p:nvSpPr>
          <p:cNvPr id="4" name="Body Text">
            <a:extLst>
              <a:ext uri="{FF2B5EF4-FFF2-40B4-BE49-F238E27FC236}">
                <a16:creationId xmlns:a16="http://schemas.microsoft.com/office/drawing/2014/main" id="{F2586B77-F6FA-7333-FBF0-57F576F4A493}"/>
              </a:ext>
            </a:extLst>
          </p:cNvPr>
          <p:cNvSpPr>
            <a:spLocks noGrp="1"/>
          </p:cNvSpPr>
          <p:nvPr>
            <p:ph type="body" sz="quarter" idx="14"/>
          </p:nvPr>
        </p:nvSpPr>
        <p:spPr>
          <a:xfrm>
            <a:off x="2149574" y="944632"/>
            <a:ext cx="8682400" cy="4247945"/>
          </a:xfrm>
        </p:spPr>
        <p:txBody>
          <a:bodyPr>
            <a:noAutofit/>
          </a:bodyPr>
          <a:lstStyle/>
          <a:p>
            <a:pPr marL="0" indent="0">
              <a:buNone/>
            </a:pPr>
            <a:r>
              <a:rPr lang="en-US" b="1" dirty="0">
                <a:latin typeface="Arial" panose="020B0604020202020204" pitchFamily="34" charset="0"/>
                <a:cs typeface="Arial" panose="020B0604020202020204" pitchFamily="34" charset="0"/>
              </a:rPr>
              <a:t>NIH Policy Notices:</a:t>
            </a:r>
          </a:p>
          <a:p>
            <a:r>
              <a:rPr lang="en-US" b="1" dirty="0">
                <a:latin typeface="Arial" panose="020B0604020202020204" pitchFamily="34" charset="0"/>
                <a:cs typeface="Arial" panose="020B0604020202020204" pitchFamily="34" charset="0"/>
                <a:hlinkClick r:id="rId2"/>
              </a:rPr>
              <a:t>NOT‑OD‑26‑018 </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NIH adoption of Common Forms for Biographical Sketch &amp; Current and Pending (Other) Support</a:t>
            </a:r>
          </a:p>
          <a:p>
            <a:r>
              <a:rPr lang="en-US" b="1" dirty="0">
                <a:latin typeface="Arial" panose="020B0604020202020204" pitchFamily="34" charset="0"/>
                <a:cs typeface="Arial" panose="020B0604020202020204" pitchFamily="34" charset="0"/>
                <a:hlinkClick r:id="rId3"/>
              </a:rPr>
              <a:t>NOT‑OD‑26‑033 </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Leniency period extended through May 2026</a:t>
            </a:r>
          </a:p>
          <a:p>
            <a:r>
              <a:rPr lang="en-US" b="1" dirty="0">
                <a:latin typeface="Arial" panose="020B0604020202020204" pitchFamily="34" charset="0"/>
                <a:cs typeface="Arial" panose="020B0604020202020204" pitchFamily="34" charset="0"/>
                <a:hlinkClick r:id="rId4"/>
              </a:rPr>
              <a:t>NOT‑OD‑26‑019 </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NIH Administrative Burden Reduction</a:t>
            </a:r>
          </a:p>
          <a:p>
            <a:r>
              <a:rPr lang="en-US" b="1" dirty="0">
                <a:latin typeface="Arial" panose="020B0604020202020204" pitchFamily="34" charset="0"/>
                <a:cs typeface="Arial" panose="020B0604020202020204" pitchFamily="34" charset="0"/>
                <a:hlinkClick r:id="rId5"/>
              </a:rPr>
              <a:t>NOT-OD-26-046 </a:t>
            </a:r>
            <a:r>
              <a:rPr lang="en-US" dirty="0">
                <a:latin typeface="Arial" panose="020B0604020202020204" pitchFamily="34" charset="0"/>
                <a:cs typeface="Arial" panose="020B0604020202020204" pitchFamily="34" charset="0"/>
              </a:rPr>
              <a:t>– NIH Data Management &amp; Sharing (DMS) Plan Updates</a:t>
            </a:r>
          </a:p>
          <a:p>
            <a:endParaRPr lang="en-US" dirty="0">
              <a:latin typeface="Arial" panose="020B0604020202020204" pitchFamily="34" charset="0"/>
              <a:cs typeface="Arial" panose="020B0604020202020204" pitchFamily="34" charset="0"/>
            </a:endParaRPr>
          </a:p>
          <a:p>
            <a:pPr marL="0" indent="0">
              <a:buNone/>
            </a:pPr>
            <a:r>
              <a:rPr lang="en-US" b="1" dirty="0">
                <a:latin typeface="Arial" panose="020B0604020202020204" pitchFamily="34" charset="0"/>
                <a:cs typeface="Arial" panose="020B0604020202020204" pitchFamily="34" charset="0"/>
              </a:rPr>
              <a:t>NIH Common Forms:</a:t>
            </a:r>
          </a:p>
          <a:p>
            <a:r>
              <a:rPr lang="en-US" dirty="0">
                <a:latin typeface="Arial" panose="020B0604020202020204" pitchFamily="34" charset="0"/>
                <a:cs typeface="Arial" panose="020B0604020202020204" pitchFamily="34" charset="0"/>
                <a:hlinkClick r:id="rId6"/>
              </a:rPr>
              <a:t>Biographical Sketch Common Form</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hlinkClick r:id="rId7"/>
              </a:rPr>
              <a:t>NIH Biographical Sketch Supplement</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hlinkClick r:id="rId8"/>
              </a:rPr>
              <a:t>Current and Pending (Other) Support Common Form</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hlinkClick r:id="rId9"/>
              </a:rPr>
              <a:t>FAQs</a:t>
            </a:r>
            <a:endParaRPr lang="en-US" dirty="0">
              <a:latin typeface="Arial" panose="020B0604020202020204" pitchFamily="34" charset="0"/>
              <a:cs typeface="Arial" panose="020B0604020202020204" pitchFamily="34" charset="0"/>
            </a:endParaRPr>
          </a:p>
          <a:p>
            <a:pPr marL="0" indent="0">
              <a:buNone/>
            </a:pPr>
            <a:endParaRPr lang="en-US" b="1" dirty="0">
              <a:latin typeface="Arial" panose="020B0604020202020204" pitchFamily="34" charset="0"/>
              <a:cs typeface="Arial" panose="020B0604020202020204" pitchFamily="34" charset="0"/>
            </a:endParaRPr>
          </a:p>
          <a:p>
            <a:pPr marL="0" indent="0">
              <a:buNone/>
            </a:pPr>
            <a:r>
              <a:rPr lang="en-US" b="1" dirty="0">
                <a:latin typeface="Arial" panose="020B0604020202020204" pitchFamily="34" charset="0"/>
                <a:cs typeface="Arial" panose="020B0604020202020204" pitchFamily="34" charset="0"/>
              </a:rPr>
              <a:t>Other References:</a:t>
            </a:r>
          </a:p>
          <a:p>
            <a:r>
              <a:rPr lang="en-US" dirty="0">
                <a:latin typeface="Arial" panose="020B0604020202020204" pitchFamily="34" charset="0"/>
                <a:cs typeface="Arial" panose="020B0604020202020204" pitchFamily="34" charset="0"/>
                <a:hlinkClick r:id="rId10"/>
              </a:rPr>
              <a:t>SciENcv</a:t>
            </a:r>
            <a:r>
              <a:rPr lang="en-US" dirty="0">
                <a:latin typeface="Arial" panose="020B0604020202020204" pitchFamily="34" charset="0"/>
                <a:cs typeface="Arial" panose="020B0604020202020204" pitchFamily="34" charset="0"/>
              </a:rPr>
              <a:t> – Required to generate all NIH Common </a:t>
            </a:r>
          </a:p>
          <a:p>
            <a:r>
              <a:rPr lang="en-US" dirty="0">
                <a:latin typeface="Arial" panose="020B0604020202020204" pitchFamily="34" charset="0"/>
                <a:cs typeface="Arial" panose="020B0604020202020204" pitchFamily="34" charset="0"/>
                <a:hlinkClick r:id="rId11"/>
              </a:rPr>
              <a:t>ORCID </a:t>
            </a:r>
            <a:r>
              <a:rPr lang="en-US" dirty="0" err="1">
                <a:latin typeface="Arial" panose="020B0604020202020204" pitchFamily="34" charset="0"/>
                <a:cs typeface="Arial" panose="020B0604020202020204" pitchFamily="34" charset="0"/>
                <a:hlinkClick r:id="rId11"/>
              </a:rPr>
              <a:t>iD</a:t>
            </a:r>
            <a:r>
              <a:rPr lang="en-US" dirty="0">
                <a:latin typeface="Arial" panose="020B0604020202020204" pitchFamily="34" charset="0"/>
                <a:cs typeface="Arial" panose="020B0604020202020204" pitchFamily="34" charset="0"/>
                <a:hlinkClick r:id="rId11"/>
              </a:rPr>
              <a:t> &amp; </a:t>
            </a:r>
            <a:r>
              <a:rPr lang="en-US" dirty="0" err="1">
                <a:latin typeface="Arial" panose="020B0604020202020204" pitchFamily="34" charset="0"/>
                <a:cs typeface="Arial" panose="020B0604020202020204" pitchFamily="34" charset="0"/>
                <a:hlinkClick r:id="rId11"/>
              </a:rPr>
              <a:t>eRA</a:t>
            </a:r>
            <a:r>
              <a:rPr lang="en-US" dirty="0">
                <a:latin typeface="Arial" panose="020B0604020202020204" pitchFamily="34" charset="0"/>
                <a:cs typeface="Arial" panose="020B0604020202020204" pitchFamily="34" charset="0"/>
                <a:hlinkClick r:id="rId11"/>
              </a:rPr>
              <a:t> Commons </a:t>
            </a:r>
            <a:r>
              <a:rPr lang="en-US" dirty="0">
                <a:latin typeface="Arial" panose="020B0604020202020204" pitchFamily="34" charset="0"/>
                <a:cs typeface="Arial" panose="020B0604020202020204" pitchFamily="34" charset="0"/>
              </a:rPr>
              <a:t>– Linking Instructions</a:t>
            </a:r>
          </a:p>
          <a:p>
            <a:r>
              <a:rPr lang="en-US" dirty="0">
                <a:latin typeface="Arial" panose="020B0604020202020204" pitchFamily="34" charset="0"/>
                <a:cs typeface="Arial" panose="020B0604020202020204" pitchFamily="34" charset="0"/>
                <a:hlinkClick r:id="rId12"/>
              </a:rPr>
              <a:t>Purdue Research Security Training </a:t>
            </a:r>
            <a:r>
              <a:rPr lang="en-US" dirty="0">
                <a:latin typeface="Arial" panose="020B0604020202020204" pitchFamily="34" charset="0"/>
                <a:cs typeface="Arial" panose="020B0604020202020204" pitchFamily="34" charset="0"/>
              </a:rPr>
              <a:t>– Required for all senior/key personnel</a:t>
            </a:r>
          </a:p>
          <a:p>
            <a:r>
              <a:rPr lang="en-US" dirty="0">
                <a:latin typeface="Arial" panose="020B0604020202020204" pitchFamily="34" charset="0"/>
                <a:cs typeface="Arial" panose="020B0604020202020204" pitchFamily="34" charset="0"/>
                <a:hlinkClick r:id="rId13"/>
              </a:rPr>
              <a:t>Senior/Key Personnel </a:t>
            </a:r>
            <a:r>
              <a:rPr lang="en-US" dirty="0">
                <a:latin typeface="Arial" panose="020B0604020202020204" pitchFamily="34" charset="0"/>
                <a:cs typeface="Arial" panose="020B0604020202020204" pitchFamily="34" charset="0"/>
              </a:rPr>
              <a:t>– Definition</a:t>
            </a:r>
          </a:p>
          <a:p>
            <a:endParaRPr lang="en-US" b="1" dirty="0">
              <a:latin typeface="Arial" panose="020B0604020202020204" pitchFamily="34" charset="0"/>
              <a:cs typeface="Arial" panose="020B0604020202020204" pitchFamily="34" charset="0"/>
            </a:endParaRPr>
          </a:p>
        </p:txBody>
      </p:sp>
      <p:sp>
        <p:nvSpPr>
          <p:cNvPr id="5" name="Date">
            <a:extLst>
              <a:ext uri="{FF2B5EF4-FFF2-40B4-BE49-F238E27FC236}">
                <a16:creationId xmlns:a16="http://schemas.microsoft.com/office/drawing/2014/main" id="{8FE55E1A-3730-6A9A-0E92-38C20003402A}"/>
              </a:ext>
            </a:extLst>
          </p:cNvPr>
          <p:cNvSpPr>
            <a:spLocks noGrp="1"/>
          </p:cNvSpPr>
          <p:nvPr>
            <p:ph type="dt" sz="half" idx="10"/>
          </p:nvPr>
        </p:nvSpPr>
        <p:spPr/>
        <p:txBody>
          <a:bodyPr/>
          <a:lstStyle/>
          <a:p>
            <a:fld id="{D47A9A36-4EB0-BF46-AE48-7CDA251B954B}" type="datetime1">
              <a:rPr lang="en-US" smtClean="0"/>
              <a:t>3/5/2026</a:t>
            </a:fld>
            <a:endParaRPr lang="en-US" dirty="0"/>
          </a:p>
        </p:txBody>
      </p:sp>
      <p:sp>
        <p:nvSpPr>
          <p:cNvPr id="6" name="Slide Number">
            <a:extLst>
              <a:ext uri="{FF2B5EF4-FFF2-40B4-BE49-F238E27FC236}">
                <a16:creationId xmlns:a16="http://schemas.microsoft.com/office/drawing/2014/main" id="{9D637B58-3257-04FF-CC39-A113CECB3DEF}"/>
              </a:ext>
            </a:extLst>
          </p:cNvPr>
          <p:cNvSpPr>
            <a:spLocks noGrp="1"/>
          </p:cNvSpPr>
          <p:nvPr>
            <p:ph type="sldNum" sz="quarter" idx="12"/>
          </p:nvPr>
        </p:nvSpPr>
        <p:spPr/>
        <p:txBody>
          <a:bodyPr/>
          <a:lstStyle/>
          <a:p>
            <a:fld id="{8A7A6979-0714-4377-B894-6BE4C2D6E202}" type="slidenum">
              <a:rPr lang="en-US" smtClean="0"/>
              <a:pPr/>
              <a:t>17</a:t>
            </a:fld>
            <a:endParaRPr lang="en-US" dirty="0"/>
          </a:p>
        </p:txBody>
      </p:sp>
      <p:pic>
        <p:nvPicPr>
          <p:cNvPr id="10" name="Picture 9">
            <a:extLst>
              <a:ext uri="{FF2B5EF4-FFF2-40B4-BE49-F238E27FC236}">
                <a16:creationId xmlns:a16="http://schemas.microsoft.com/office/drawing/2014/main" id="{13AB38BB-0736-E071-97FE-5CC722B3826D}"/>
              </a:ext>
            </a:extLst>
          </p:cNvPr>
          <p:cNvPicPr>
            <a:picLocks noChangeAspect="1"/>
          </p:cNvPicPr>
          <p:nvPr/>
        </p:nvPicPr>
        <p:blipFill>
          <a:blip r:embed="rId14"/>
          <a:srcRect/>
          <a:stretch/>
        </p:blipFill>
        <p:spPr>
          <a:xfrm>
            <a:off x="1765300" y="6019982"/>
            <a:ext cx="4330700" cy="460284"/>
          </a:xfrm>
          <a:prstGeom prst="rect">
            <a:avLst/>
          </a:prstGeom>
        </p:spPr>
      </p:pic>
    </p:spTree>
    <p:extLst>
      <p:ext uri="{BB962C8B-B14F-4D97-AF65-F5344CB8AC3E}">
        <p14:creationId xmlns:p14="http://schemas.microsoft.com/office/powerpoint/2010/main" val="7286337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E73D688-E632-1244-8778-FE87C28D958E}"/>
              </a:ext>
            </a:extLst>
          </p:cNvPr>
          <p:cNvSpPr>
            <a:spLocks noGrp="1"/>
          </p:cNvSpPr>
          <p:nvPr>
            <p:ph type="ctrTitle"/>
          </p:nvPr>
        </p:nvSpPr>
        <p:spPr/>
        <p:txBody>
          <a:bodyPr/>
          <a:lstStyle/>
          <a:p>
            <a:r>
              <a:rPr lang="en-US" dirty="0">
                <a:latin typeface="Arial Narrow" panose="020B0604020202020204" pitchFamily="34" charset="0"/>
                <a:cs typeface="Arial Narrow" panose="020B0604020202020204" pitchFamily="34" charset="0"/>
              </a:rPr>
              <a:t>Thank You</a:t>
            </a:r>
          </a:p>
        </p:txBody>
      </p:sp>
      <p:sp>
        <p:nvSpPr>
          <p:cNvPr id="4" name="Date">
            <a:extLst>
              <a:ext uri="{FF2B5EF4-FFF2-40B4-BE49-F238E27FC236}">
                <a16:creationId xmlns:a16="http://schemas.microsoft.com/office/drawing/2014/main" id="{4308CDE5-DD68-3740-85BD-EE252849D49E}"/>
              </a:ext>
            </a:extLst>
          </p:cNvPr>
          <p:cNvSpPr>
            <a:spLocks noGrp="1"/>
          </p:cNvSpPr>
          <p:nvPr>
            <p:ph type="dt" sz="half" idx="10"/>
          </p:nvPr>
        </p:nvSpPr>
        <p:spPr/>
        <p:txBody>
          <a:bodyPr/>
          <a:lstStyle/>
          <a:p>
            <a:fld id="{D47A9A36-4EB0-BF46-AE48-7CDA251B954B}" type="datetime1">
              <a:rPr lang="en-US" smtClean="0"/>
              <a:pPr/>
              <a:t>3/4/2026</a:t>
            </a:fld>
            <a:endParaRPr lang="en-US" dirty="0"/>
          </a:p>
        </p:txBody>
      </p:sp>
      <p:sp>
        <p:nvSpPr>
          <p:cNvPr id="5" name="Slide Number">
            <a:extLst>
              <a:ext uri="{FF2B5EF4-FFF2-40B4-BE49-F238E27FC236}">
                <a16:creationId xmlns:a16="http://schemas.microsoft.com/office/drawing/2014/main" id="{BF90099D-AEBF-BE42-B572-F48AF47617D6}"/>
              </a:ext>
            </a:extLst>
          </p:cNvPr>
          <p:cNvSpPr>
            <a:spLocks noGrp="1"/>
          </p:cNvSpPr>
          <p:nvPr>
            <p:ph type="sldNum" sz="quarter" idx="12"/>
          </p:nvPr>
        </p:nvSpPr>
        <p:spPr/>
        <p:txBody>
          <a:bodyPr/>
          <a:lstStyle/>
          <a:p>
            <a:fld id="{8A7A6979-0714-4377-B894-6BE4C2D6E202}" type="slidenum">
              <a:rPr lang="en-US" smtClean="0"/>
              <a:pPr/>
              <a:t>18</a:t>
            </a:fld>
            <a:endParaRPr lang="en-US" dirty="0"/>
          </a:p>
        </p:txBody>
      </p:sp>
      <p:pic>
        <p:nvPicPr>
          <p:cNvPr id="7" name="Picture 6">
            <a:extLst>
              <a:ext uri="{FF2B5EF4-FFF2-40B4-BE49-F238E27FC236}">
                <a16:creationId xmlns:a16="http://schemas.microsoft.com/office/drawing/2014/main" id="{14C61D61-2C9F-C60E-A1C2-A6898DB6183E}"/>
              </a:ext>
            </a:extLst>
          </p:cNvPr>
          <p:cNvPicPr>
            <a:picLocks noChangeAspect="1"/>
          </p:cNvPicPr>
          <p:nvPr/>
        </p:nvPicPr>
        <p:blipFill>
          <a:blip r:embed="rId3"/>
          <a:srcRect/>
          <a:stretch/>
        </p:blipFill>
        <p:spPr>
          <a:xfrm>
            <a:off x="1765300" y="5990598"/>
            <a:ext cx="4330700" cy="460284"/>
          </a:xfrm>
          <a:prstGeom prst="rect">
            <a:avLst/>
          </a:prstGeom>
        </p:spPr>
      </p:pic>
    </p:spTree>
    <p:extLst>
      <p:ext uri="{BB962C8B-B14F-4D97-AF65-F5344CB8AC3E}">
        <p14:creationId xmlns:p14="http://schemas.microsoft.com/office/powerpoint/2010/main" val="3743599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54EA7F14-B9DE-164B-9F38-47D5668D2586}"/>
              </a:ext>
            </a:extLst>
          </p:cNvPr>
          <p:cNvSpPr>
            <a:spLocks noGrp="1"/>
          </p:cNvSpPr>
          <p:nvPr>
            <p:ph type="ctrTitle"/>
          </p:nvPr>
        </p:nvSpPr>
        <p:spPr>
          <a:xfrm>
            <a:off x="2647198" y="1501742"/>
            <a:ext cx="7936982" cy="2243691"/>
          </a:xfrm>
        </p:spPr>
        <p:txBody>
          <a:bodyPr/>
          <a:lstStyle/>
          <a:p>
            <a:r>
              <a:rPr lang="en-US" sz="5400" dirty="0">
                <a:latin typeface="Arial Narrow" panose="020B0604020202020204" pitchFamily="34" charset="0"/>
                <a:cs typeface="Arial Narrow" panose="020B0604020202020204" pitchFamily="34" charset="0"/>
              </a:rPr>
              <a:t>NIH Common Forms &amp;</a:t>
            </a:r>
            <a:br>
              <a:rPr lang="en-US" sz="5400" dirty="0">
                <a:latin typeface="Arial Narrow" panose="020B0604020202020204" pitchFamily="34" charset="0"/>
                <a:cs typeface="Arial Narrow" panose="020B0604020202020204" pitchFamily="34" charset="0"/>
              </a:rPr>
            </a:br>
            <a:r>
              <a:rPr lang="en-US" sz="5400" dirty="0">
                <a:latin typeface="Arial Narrow" panose="020B0604020202020204" pitchFamily="34" charset="0"/>
                <a:cs typeface="Arial Narrow" panose="020B0604020202020204" pitchFamily="34" charset="0"/>
              </a:rPr>
              <a:t>Administrative changes</a:t>
            </a:r>
          </a:p>
        </p:txBody>
      </p:sp>
      <p:sp>
        <p:nvSpPr>
          <p:cNvPr id="3" name="Subtitle">
            <a:extLst>
              <a:ext uri="{FF2B5EF4-FFF2-40B4-BE49-F238E27FC236}">
                <a16:creationId xmlns:a16="http://schemas.microsoft.com/office/drawing/2014/main" id="{25E23969-B503-C04E-9B40-020A6AB945EA}"/>
              </a:ext>
            </a:extLst>
          </p:cNvPr>
          <p:cNvSpPr>
            <a:spLocks noGrp="1"/>
          </p:cNvSpPr>
          <p:nvPr>
            <p:ph type="subTitle" idx="1"/>
          </p:nvPr>
        </p:nvSpPr>
        <p:spPr>
          <a:xfrm>
            <a:off x="2635590" y="3429000"/>
            <a:ext cx="6801603" cy="805349"/>
          </a:xfrm>
        </p:spPr>
        <p:txBody>
          <a:bodyPr/>
          <a:lstStyle/>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Amanda Hamaker – Director, Pre-Award</a:t>
            </a:r>
          </a:p>
        </p:txBody>
      </p:sp>
      <p:sp>
        <p:nvSpPr>
          <p:cNvPr id="4" name="Date">
            <a:extLst>
              <a:ext uri="{FF2B5EF4-FFF2-40B4-BE49-F238E27FC236}">
                <a16:creationId xmlns:a16="http://schemas.microsoft.com/office/drawing/2014/main" id="{7488F1B0-19AE-FE4B-A8CD-0F44AB281CC5}"/>
              </a:ext>
            </a:extLst>
          </p:cNvPr>
          <p:cNvSpPr>
            <a:spLocks noGrp="1"/>
          </p:cNvSpPr>
          <p:nvPr>
            <p:ph type="dt" sz="half" idx="10"/>
          </p:nvPr>
        </p:nvSpPr>
        <p:spPr/>
        <p:txBody>
          <a:bodyPr/>
          <a:lstStyle/>
          <a:p>
            <a:fld id="{D47A9A36-4EB0-BF46-AE48-7CDA251B954B}" type="datetime1">
              <a:rPr lang="en-US" smtClean="0"/>
              <a:pPr/>
              <a:t>3/4/2026</a:t>
            </a:fld>
            <a:endParaRPr lang="en-US" dirty="0"/>
          </a:p>
        </p:txBody>
      </p:sp>
      <p:sp>
        <p:nvSpPr>
          <p:cNvPr id="5" name="Slide Number">
            <a:extLst>
              <a:ext uri="{FF2B5EF4-FFF2-40B4-BE49-F238E27FC236}">
                <a16:creationId xmlns:a16="http://schemas.microsoft.com/office/drawing/2014/main" id="{FFCAA48C-2045-8749-8754-B722B9DB8A5C}"/>
              </a:ext>
            </a:extLst>
          </p:cNvPr>
          <p:cNvSpPr>
            <a:spLocks noGrp="1"/>
          </p:cNvSpPr>
          <p:nvPr>
            <p:ph type="sldNum" sz="quarter" idx="12"/>
          </p:nvPr>
        </p:nvSpPr>
        <p:spPr/>
        <p:txBody>
          <a:bodyPr/>
          <a:lstStyle/>
          <a:p>
            <a:fld id="{8A7A6979-0714-4377-B894-6BE4C2D6E202}" type="slidenum">
              <a:rPr lang="en-US" smtClean="0"/>
              <a:pPr/>
              <a:t>2</a:t>
            </a:fld>
            <a:endParaRPr lang="en-US" dirty="0"/>
          </a:p>
        </p:txBody>
      </p:sp>
      <p:pic>
        <p:nvPicPr>
          <p:cNvPr id="8" name="Picture 7">
            <a:extLst>
              <a:ext uri="{FF2B5EF4-FFF2-40B4-BE49-F238E27FC236}">
                <a16:creationId xmlns:a16="http://schemas.microsoft.com/office/drawing/2014/main" id="{EA01F0ED-DC49-B55B-562D-18E59A4BF82A}"/>
              </a:ext>
            </a:extLst>
          </p:cNvPr>
          <p:cNvPicPr>
            <a:picLocks noChangeAspect="1"/>
          </p:cNvPicPr>
          <p:nvPr/>
        </p:nvPicPr>
        <p:blipFill>
          <a:blip r:embed="rId2"/>
          <a:srcRect/>
          <a:stretch/>
        </p:blipFill>
        <p:spPr>
          <a:xfrm>
            <a:off x="1717298" y="5990598"/>
            <a:ext cx="4330700" cy="460284"/>
          </a:xfrm>
          <a:prstGeom prst="rect">
            <a:avLst/>
          </a:prstGeom>
        </p:spPr>
      </p:pic>
    </p:spTree>
    <p:extLst>
      <p:ext uri="{BB962C8B-B14F-4D97-AF65-F5344CB8AC3E}">
        <p14:creationId xmlns:p14="http://schemas.microsoft.com/office/powerpoint/2010/main" val="2708108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D50457A-EE63-AD46-8E58-1E6CAA4D954F}"/>
              </a:ext>
            </a:extLst>
          </p:cNvPr>
          <p:cNvSpPr>
            <a:spLocks noGrp="1"/>
          </p:cNvSpPr>
          <p:nvPr>
            <p:ph type="ctrTitle"/>
          </p:nvPr>
        </p:nvSpPr>
        <p:spPr>
          <a:xfrm>
            <a:off x="2107519" y="404756"/>
            <a:ext cx="8779219" cy="997196"/>
          </a:xfrm>
        </p:spPr>
        <p:txBody>
          <a:bodyPr/>
          <a:lstStyle/>
          <a:p>
            <a:r>
              <a:rPr lang="en-US" dirty="0">
                <a:latin typeface="Arial Narrow" panose="020B0604020202020204" pitchFamily="34" charset="0"/>
                <a:cs typeface="Arial Narrow" panose="020B0604020202020204" pitchFamily="34" charset="0"/>
              </a:rPr>
              <a:t>NIH Common Forms &amp; Administrative Changes</a:t>
            </a:r>
          </a:p>
        </p:txBody>
      </p:sp>
      <p:sp>
        <p:nvSpPr>
          <p:cNvPr id="3" name="Subhead">
            <a:extLst>
              <a:ext uri="{FF2B5EF4-FFF2-40B4-BE49-F238E27FC236}">
                <a16:creationId xmlns:a16="http://schemas.microsoft.com/office/drawing/2014/main" id="{B8292C64-E8C3-7F46-924E-AFA3C2EC8731}"/>
              </a:ext>
            </a:extLst>
          </p:cNvPr>
          <p:cNvSpPr>
            <a:spLocks noGrp="1"/>
          </p:cNvSpPr>
          <p:nvPr>
            <p:ph type="subTitle" idx="1"/>
          </p:nvPr>
        </p:nvSpPr>
        <p:spPr>
          <a:xfrm>
            <a:off x="2107518" y="1345167"/>
            <a:ext cx="7988982" cy="338554"/>
          </a:xfrm>
        </p:spPr>
        <p:txBody>
          <a:bodyPr/>
          <a:lstStyle/>
          <a:p>
            <a:r>
              <a:rPr lang="en-US" dirty="0">
                <a:latin typeface="Arial" panose="020B0604020202020204" pitchFamily="34" charset="0"/>
                <a:cs typeface="Arial" panose="020B0604020202020204" pitchFamily="34" charset="0"/>
              </a:rPr>
              <a:t>NIH Common Forms: What’s New and What’s Required?</a:t>
            </a:r>
          </a:p>
        </p:txBody>
      </p:sp>
      <p:sp>
        <p:nvSpPr>
          <p:cNvPr id="4" name="Body Text">
            <a:extLst>
              <a:ext uri="{FF2B5EF4-FFF2-40B4-BE49-F238E27FC236}">
                <a16:creationId xmlns:a16="http://schemas.microsoft.com/office/drawing/2014/main" id="{80A154E2-AE56-5943-A44B-14E32AEF3A03}"/>
              </a:ext>
            </a:extLst>
          </p:cNvPr>
          <p:cNvSpPr>
            <a:spLocks noGrp="1"/>
          </p:cNvSpPr>
          <p:nvPr>
            <p:ph type="body" sz="quarter" idx="14"/>
          </p:nvPr>
        </p:nvSpPr>
        <p:spPr>
          <a:xfrm>
            <a:off x="2380778" y="1630138"/>
            <a:ext cx="7430444" cy="3085639"/>
          </a:xfrm>
        </p:spPr>
        <p:txBody>
          <a:bodyPr>
            <a:normAutofit/>
          </a:bodyPr>
          <a:lstStyle/>
          <a:p>
            <a:pPr lvl="0"/>
            <a:endParaRPr lang="en-US" dirty="0">
              <a:latin typeface="Arial" panose="020B0604020202020204" pitchFamily="34" charset="0"/>
              <a:cs typeface="Arial" panose="020B0604020202020204" pitchFamily="34" charset="0"/>
            </a:endParaRPr>
          </a:p>
          <a:p>
            <a:pPr lvl="0"/>
            <a:r>
              <a:rPr lang="en-US" dirty="0">
                <a:latin typeface="Arial" panose="020B0604020202020204" pitchFamily="34" charset="0"/>
                <a:cs typeface="Arial" panose="020B0604020202020204" pitchFamily="34" charset="0"/>
              </a:rPr>
              <a:t>Required use of SciENcv for NIH submissions </a:t>
            </a:r>
          </a:p>
          <a:p>
            <a:pPr lvl="0"/>
            <a:r>
              <a:rPr lang="en-US" dirty="0" err="1">
                <a:latin typeface="Arial" panose="020B0604020202020204" pitchFamily="34" charset="0"/>
                <a:cs typeface="Arial" panose="020B0604020202020204" pitchFamily="34" charset="0"/>
              </a:rPr>
              <a:t>Biosketch</a:t>
            </a:r>
            <a:r>
              <a:rPr lang="en-US" dirty="0">
                <a:latin typeface="Arial" panose="020B0604020202020204" pitchFamily="34" charset="0"/>
                <a:cs typeface="Arial" panose="020B0604020202020204" pitchFamily="34" charset="0"/>
              </a:rPr>
              <a:t> format and content expectations </a:t>
            </a:r>
          </a:p>
          <a:p>
            <a:pPr lvl="0"/>
            <a:r>
              <a:rPr lang="en-US" dirty="0">
                <a:latin typeface="Arial" panose="020B0604020202020204" pitchFamily="34" charset="0"/>
                <a:cs typeface="Arial" panose="020B0604020202020204" pitchFamily="34" charset="0"/>
              </a:rPr>
              <a:t>Current &amp; Pending Support updates </a:t>
            </a:r>
          </a:p>
        </p:txBody>
      </p:sp>
      <p:sp>
        <p:nvSpPr>
          <p:cNvPr id="5" name="Date">
            <a:extLst>
              <a:ext uri="{FF2B5EF4-FFF2-40B4-BE49-F238E27FC236}">
                <a16:creationId xmlns:a16="http://schemas.microsoft.com/office/drawing/2014/main" id="{2F2CC36B-4CC8-BB44-88DB-7A0F08098774}"/>
              </a:ext>
            </a:extLst>
          </p:cNvPr>
          <p:cNvSpPr>
            <a:spLocks noGrp="1"/>
          </p:cNvSpPr>
          <p:nvPr>
            <p:ph type="dt" sz="half" idx="10"/>
          </p:nvPr>
        </p:nvSpPr>
        <p:spPr/>
        <p:txBody>
          <a:bodyPr/>
          <a:lstStyle/>
          <a:p>
            <a:fld id="{D47A9A36-4EB0-BF46-AE48-7CDA251B954B}" type="datetime1">
              <a:rPr lang="en-US" smtClean="0"/>
              <a:t>3/5/2026</a:t>
            </a:fld>
            <a:endParaRPr lang="en-US" dirty="0"/>
          </a:p>
        </p:txBody>
      </p:sp>
      <p:sp>
        <p:nvSpPr>
          <p:cNvPr id="6" name="Slide Number">
            <a:extLst>
              <a:ext uri="{FF2B5EF4-FFF2-40B4-BE49-F238E27FC236}">
                <a16:creationId xmlns:a16="http://schemas.microsoft.com/office/drawing/2014/main" id="{7F526709-EB34-8246-9278-7067DBE717C4}"/>
              </a:ext>
            </a:extLst>
          </p:cNvPr>
          <p:cNvSpPr>
            <a:spLocks noGrp="1"/>
          </p:cNvSpPr>
          <p:nvPr>
            <p:ph type="sldNum" sz="quarter" idx="12"/>
          </p:nvPr>
        </p:nvSpPr>
        <p:spPr/>
        <p:txBody>
          <a:bodyPr/>
          <a:lstStyle/>
          <a:p>
            <a:fld id="{8A7A6979-0714-4377-B894-6BE4C2D6E202}" type="slidenum">
              <a:rPr lang="en-US" smtClean="0"/>
              <a:pPr/>
              <a:t>3</a:t>
            </a:fld>
            <a:endParaRPr lang="en-US" dirty="0"/>
          </a:p>
        </p:txBody>
      </p:sp>
      <p:pic>
        <p:nvPicPr>
          <p:cNvPr id="10" name="Picture 9">
            <a:extLst>
              <a:ext uri="{FF2B5EF4-FFF2-40B4-BE49-F238E27FC236}">
                <a16:creationId xmlns:a16="http://schemas.microsoft.com/office/drawing/2014/main" id="{D1B18056-8F76-CE8F-3AB4-4AFE9485B4C6}"/>
              </a:ext>
            </a:extLst>
          </p:cNvPr>
          <p:cNvPicPr>
            <a:picLocks noChangeAspect="1"/>
          </p:cNvPicPr>
          <p:nvPr/>
        </p:nvPicPr>
        <p:blipFill>
          <a:blip r:embed="rId2"/>
          <a:srcRect/>
          <a:stretch/>
        </p:blipFill>
        <p:spPr>
          <a:xfrm>
            <a:off x="1765300" y="6019982"/>
            <a:ext cx="4330700" cy="460284"/>
          </a:xfrm>
          <a:prstGeom prst="rect">
            <a:avLst/>
          </a:prstGeom>
        </p:spPr>
      </p:pic>
      <p:sp>
        <p:nvSpPr>
          <p:cNvPr id="8" name="Subhead">
            <a:extLst>
              <a:ext uri="{FF2B5EF4-FFF2-40B4-BE49-F238E27FC236}">
                <a16:creationId xmlns:a16="http://schemas.microsoft.com/office/drawing/2014/main" id="{441CE39A-57E9-1634-5F8B-5D2AF2DCBD0E}"/>
              </a:ext>
            </a:extLst>
          </p:cNvPr>
          <p:cNvSpPr txBox="1">
            <a:spLocks/>
          </p:cNvSpPr>
          <p:nvPr/>
        </p:nvSpPr>
        <p:spPr>
          <a:xfrm>
            <a:off x="2101509" y="3231528"/>
            <a:ext cx="7988982" cy="338554"/>
          </a:xfrm>
          <a:prstGeom prst="rect">
            <a:avLst/>
          </a:prstGeom>
          <a:noFill/>
        </p:spPr>
        <p:txBody>
          <a:bodyPr vert="horz" wrap="square" lIns="0" tIns="0" rIns="0" bIns="0" rtlCol="0" anchor="t" anchorCtr="0">
            <a:spAutoFit/>
          </a:bodyPr>
          <a:lstStyle>
            <a:lvl1pPr marL="0" indent="0" algn="l" defTabSz="914400" rtl="0" eaLnBrk="1" latinLnBrk="0" hangingPunct="1">
              <a:lnSpc>
                <a:spcPct val="100000"/>
              </a:lnSpc>
              <a:spcBef>
                <a:spcPts val="1000"/>
              </a:spcBef>
              <a:buClr>
                <a:schemeClr val="accent2"/>
              </a:buClr>
              <a:buFont typeface="Arial" panose="020B0604020202020204" pitchFamily="34" charset="0"/>
              <a:buNone/>
              <a:defRPr sz="2200" b="1" i="0" kern="1200">
                <a:solidFill>
                  <a:schemeClr val="accent2"/>
                </a:solidFill>
                <a:latin typeface="Acumin Pro SemiCondensed" panose="020B0506020202020204" pitchFamily="34" charset="77"/>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19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pPr lvl="0"/>
            <a:r>
              <a:rPr lang="en-US" dirty="0">
                <a:latin typeface="Arial" panose="020B0604020202020204" pitchFamily="34" charset="0"/>
                <a:cs typeface="Arial" panose="020B0604020202020204" pitchFamily="34" charset="0"/>
              </a:rPr>
              <a:t>Administrative Considerations for NIH Proposals </a:t>
            </a:r>
          </a:p>
        </p:txBody>
      </p:sp>
      <p:sp>
        <p:nvSpPr>
          <p:cNvPr id="9" name="Body Text">
            <a:extLst>
              <a:ext uri="{FF2B5EF4-FFF2-40B4-BE49-F238E27FC236}">
                <a16:creationId xmlns:a16="http://schemas.microsoft.com/office/drawing/2014/main" id="{BA66C796-C356-FA4B-E114-D176AB7E8CBC}"/>
              </a:ext>
            </a:extLst>
          </p:cNvPr>
          <p:cNvSpPr txBox="1">
            <a:spLocks/>
          </p:cNvSpPr>
          <p:nvPr/>
        </p:nvSpPr>
        <p:spPr>
          <a:xfrm>
            <a:off x="2380778" y="3806277"/>
            <a:ext cx="7430444" cy="4535855"/>
          </a:xfrm>
          <a:prstGeom prst="rect">
            <a:avLst/>
          </a:prstGeom>
        </p:spPr>
        <p:txBody>
          <a:bodyPr vert="horz" lIns="0" tIns="0" rIns="0" bIns="0" rtlCol="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kern="1200" normalizeH="0" baseline="0">
                <a:solidFill>
                  <a:schemeClr val="bg1"/>
                </a:solidFill>
                <a:latin typeface="Acumin Pro" panose="020B0504020202020204" pitchFamily="34" charset="77"/>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a:r>
              <a:rPr lang="en-US" dirty="0">
                <a:latin typeface="Arial" panose="020B0604020202020204" pitchFamily="34" charset="0"/>
                <a:cs typeface="Arial" panose="020B0604020202020204" pitchFamily="34" charset="0"/>
              </a:rPr>
              <a:t>Letters of Intent: change to use of LOIs by NIH </a:t>
            </a:r>
          </a:p>
          <a:p>
            <a:pPr marL="0"/>
            <a:r>
              <a:rPr lang="en-US" dirty="0">
                <a:latin typeface="Arial" panose="020B0604020202020204" pitchFamily="34" charset="0"/>
                <a:cs typeface="Arial" panose="020B0604020202020204" pitchFamily="34" charset="0"/>
              </a:rPr>
              <a:t>Budgets exceeding $500,000 in direct costs </a:t>
            </a:r>
          </a:p>
          <a:p>
            <a:pPr marL="0"/>
            <a:r>
              <a:rPr lang="en-US" dirty="0">
                <a:latin typeface="Arial" panose="020B0604020202020204" pitchFamily="34" charset="0"/>
                <a:cs typeface="Arial" panose="020B0604020202020204" pitchFamily="34" charset="0"/>
              </a:rPr>
              <a:t>Security training and certification requirements </a:t>
            </a:r>
          </a:p>
          <a:p>
            <a:pPr marL="0"/>
            <a:r>
              <a:rPr lang="en-US" dirty="0">
                <a:latin typeface="Arial" panose="020B0604020202020204" pitchFamily="34" charset="0"/>
                <a:cs typeface="Arial" panose="020B0604020202020204" pitchFamily="34" charset="0"/>
              </a:rPr>
              <a:t>Data Management and Sharing Plan updated elements  </a:t>
            </a:r>
          </a:p>
        </p:txBody>
      </p:sp>
    </p:spTree>
    <p:extLst>
      <p:ext uri="{BB962C8B-B14F-4D97-AF65-F5344CB8AC3E}">
        <p14:creationId xmlns:p14="http://schemas.microsoft.com/office/powerpoint/2010/main" val="3009941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D50457A-EE63-AD46-8E58-1E6CAA4D954F}"/>
              </a:ext>
            </a:extLst>
          </p:cNvPr>
          <p:cNvSpPr>
            <a:spLocks noGrp="1"/>
          </p:cNvSpPr>
          <p:nvPr>
            <p:ph type="ctrTitle"/>
          </p:nvPr>
        </p:nvSpPr>
        <p:spPr>
          <a:xfrm>
            <a:off x="2107520" y="437030"/>
            <a:ext cx="7988980" cy="498598"/>
          </a:xfrm>
        </p:spPr>
        <p:txBody>
          <a:bodyPr/>
          <a:lstStyle/>
          <a:p>
            <a:r>
              <a:rPr lang="en-US" dirty="0">
                <a:latin typeface="Arial Narrow" panose="020B0604020202020204" pitchFamily="34" charset="0"/>
                <a:cs typeface="Arial Narrow" panose="020B0604020202020204" pitchFamily="34" charset="0"/>
              </a:rPr>
              <a:t>NIH Common Forms</a:t>
            </a:r>
          </a:p>
        </p:txBody>
      </p:sp>
      <p:sp>
        <p:nvSpPr>
          <p:cNvPr id="3" name="Subhead">
            <a:extLst>
              <a:ext uri="{FF2B5EF4-FFF2-40B4-BE49-F238E27FC236}">
                <a16:creationId xmlns:a16="http://schemas.microsoft.com/office/drawing/2014/main" id="{B8292C64-E8C3-7F46-924E-AFA3C2EC8731}"/>
              </a:ext>
            </a:extLst>
          </p:cNvPr>
          <p:cNvSpPr>
            <a:spLocks noGrp="1"/>
          </p:cNvSpPr>
          <p:nvPr>
            <p:ph type="subTitle" idx="1"/>
          </p:nvPr>
        </p:nvSpPr>
        <p:spPr>
          <a:xfrm>
            <a:off x="2107518" y="1011678"/>
            <a:ext cx="8476662" cy="677108"/>
          </a:xfrm>
        </p:spPr>
        <p:txBody>
          <a:bodyPr/>
          <a:lstStyle/>
          <a:p>
            <a:r>
              <a:rPr lang="en-US" dirty="0">
                <a:latin typeface="Arial" panose="020B0604020202020204" pitchFamily="34" charset="0"/>
                <a:cs typeface="Arial" panose="020B0604020202020204" pitchFamily="34" charset="0"/>
              </a:rPr>
              <a:t>NIH Adoption of Common Forms for Biographical Sketch and Current &amp; Pending (Other) Support (</a:t>
            </a:r>
            <a:r>
              <a:rPr lang="en-US" dirty="0">
                <a:latin typeface="Arial" panose="020B0604020202020204" pitchFamily="34" charset="0"/>
                <a:cs typeface="Arial" panose="020B0604020202020204" pitchFamily="34" charset="0"/>
                <a:hlinkClick r:id="rId2"/>
              </a:rPr>
              <a:t>NOT-OD-26-018</a:t>
            </a:r>
            <a:r>
              <a:rPr lang="en-US" dirty="0">
                <a:latin typeface="Arial" panose="020B0604020202020204" pitchFamily="34" charset="0"/>
                <a:cs typeface="Arial" panose="020B0604020202020204" pitchFamily="34" charset="0"/>
              </a:rPr>
              <a:t>)</a:t>
            </a:r>
          </a:p>
        </p:txBody>
      </p:sp>
      <p:sp>
        <p:nvSpPr>
          <p:cNvPr id="4" name="Body Text">
            <a:extLst>
              <a:ext uri="{FF2B5EF4-FFF2-40B4-BE49-F238E27FC236}">
                <a16:creationId xmlns:a16="http://schemas.microsoft.com/office/drawing/2014/main" id="{80A154E2-AE56-5943-A44B-14E32AEF3A03}"/>
              </a:ext>
            </a:extLst>
          </p:cNvPr>
          <p:cNvSpPr>
            <a:spLocks noGrp="1"/>
          </p:cNvSpPr>
          <p:nvPr>
            <p:ph type="body" sz="quarter" idx="14"/>
          </p:nvPr>
        </p:nvSpPr>
        <p:spPr>
          <a:xfrm>
            <a:off x="2107520" y="1772037"/>
            <a:ext cx="8586147" cy="3935744"/>
          </a:xfrm>
        </p:spPr>
        <p:txBody>
          <a:bodyPr>
            <a:noAutofit/>
          </a:bodyPr>
          <a:lstStyle/>
          <a:p>
            <a:pPr marL="0" lvl="0" indent="0">
              <a:buNone/>
            </a:pPr>
            <a:r>
              <a:rPr lang="en-US" dirty="0">
                <a:latin typeface="Arial" panose="020B0604020202020204" pitchFamily="34" charset="0"/>
                <a:cs typeface="Arial" panose="020B0604020202020204" pitchFamily="34" charset="0"/>
              </a:rPr>
              <a:t>Required for application due dates and all JIT, RPPR, and Prior Approval submissions on or after January 25, 2026 (currently under a leniency period).</a:t>
            </a:r>
          </a:p>
          <a:p>
            <a:r>
              <a:rPr lang="en-US" dirty="0">
                <a:latin typeface="Arial" panose="020B0604020202020204" pitchFamily="34" charset="0"/>
                <a:cs typeface="Arial" panose="020B0604020202020204" pitchFamily="34" charset="0"/>
              </a:rPr>
              <a:t>Use of </a:t>
            </a:r>
            <a:r>
              <a:rPr lang="en-US" dirty="0">
                <a:latin typeface="Arial" panose="020B0604020202020204" pitchFamily="34" charset="0"/>
                <a:cs typeface="Arial" panose="020B0604020202020204" pitchFamily="34" charset="0"/>
                <a:hlinkClick r:id="rId3"/>
              </a:rPr>
              <a:t>SciENcv</a:t>
            </a:r>
            <a:r>
              <a:rPr lang="en-US" dirty="0">
                <a:latin typeface="Arial" panose="020B0604020202020204" pitchFamily="34" charset="0"/>
                <a:cs typeface="Arial" panose="020B0604020202020204" pitchFamily="34" charset="0"/>
              </a:rPr>
              <a:t> required to complete Common Forms and the NIH Biographical Sketch Supplement to produce digitally certified PDF(s).</a:t>
            </a:r>
          </a:p>
          <a:p>
            <a:pPr marL="0" lvl="0" indent="0">
              <a:buNone/>
            </a:pPr>
            <a:endParaRPr lang="en-US" dirty="0">
              <a:latin typeface="Arial" panose="020B0604020202020204" pitchFamily="34" charset="0"/>
              <a:cs typeface="Arial" panose="020B0604020202020204" pitchFamily="34" charset="0"/>
            </a:endParaRPr>
          </a:p>
          <a:p>
            <a:pPr marL="0" lvl="0" indent="0">
              <a:buNone/>
            </a:pPr>
            <a:r>
              <a:rPr lang="en-US" dirty="0">
                <a:latin typeface="Arial" panose="020B0604020202020204" pitchFamily="34" charset="0"/>
                <a:cs typeface="Arial" panose="020B0604020202020204" pitchFamily="34" charset="0"/>
              </a:rPr>
              <a:t>Individuals required to submit a </a:t>
            </a:r>
            <a:r>
              <a:rPr lang="en-US" dirty="0" err="1">
                <a:latin typeface="Arial" panose="020B0604020202020204" pitchFamily="34" charset="0"/>
                <a:cs typeface="Arial" panose="020B0604020202020204" pitchFamily="34" charset="0"/>
              </a:rPr>
              <a:t>Biosketch</a:t>
            </a:r>
            <a:r>
              <a:rPr lang="en-US" dirty="0">
                <a:latin typeface="Arial" panose="020B0604020202020204" pitchFamily="34" charset="0"/>
                <a:cs typeface="Arial" panose="020B0604020202020204" pitchFamily="34" charset="0"/>
              </a:rPr>
              <a:t> or Other Support document to NIH must:</a:t>
            </a:r>
          </a:p>
          <a:p>
            <a:r>
              <a:rPr lang="en-US" dirty="0">
                <a:latin typeface="Arial" panose="020B0604020202020204" pitchFamily="34" charset="0"/>
                <a:cs typeface="Arial" panose="020B0604020202020204" pitchFamily="34" charset="0"/>
              </a:rPr>
              <a:t>Obtain an Open Researcher and Contributor Identifier (ORCID </a:t>
            </a:r>
            <a:r>
              <a:rPr lang="en-US" dirty="0" err="1">
                <a:latin typeface="Arial" panose="020B0604020202020204" pitchFamily="34" charset="0"/>
                <a:cs typeface="Arial" panose="020B0604020202020204" pitchFamily="34" charset="0"/>
              </a:rPr>
              <a:t>iD</a:t>
            </a:r>
            <a:r>
              <a:rPr lang="en-US" dirty="0">
                <a:latin typeface="Arial" panose="020B0604020202020204" pitchFamily="34" charset="0"/>
                <a:cs typeface="Arial" panose="020B0604020202020204" pitchFamily="34" charset="0"/>
              </a:rPr>
              <a:t>).</a:t>
            </a:r>
          </a:p>
          <a:p>
            <a:r>
              <a:rPr lang="en-US" dirty="0">
                <a:latin typeface="Arial" panose="020B0604020202020204" pitchFamily="34" charset="0"/>
                <a:cs typeface="Arial" panose="020B0604020202020204" pitchFamily="34" charset="0"/>
                <a:hlinkClick r:id="rId4"/>
              </a:rPr>
              <a:t>Link their ORCID </a:t>
            </a:r>
            <a:r>
              <a:rPr lang="en-US" dirty="0" err="1">
                <a:latin typeface="Arial" panose="020B0604020202020204" pitchFamily="34" charset="0"/>
                <a:cs typeface="Arial" panose="020B0604020202020204" pitchFamily="34" charset="0"/>
                <a:hlinkClick r:id="rId4"/>
              </a:rPr>
              <a:t>iD</a:t>
            </a:r>
            <a:r>
              <a:rPr lang="en-US" dirty="0">
                <a:latin typeface="Arial" panose="020B0604020202020204" pitchFamily="34" charset="0"/>
                <a:cs typeface="Arial" panose="020B0604020202020204" pitchFamily="34" charset="0"/>
                <a:hlinkClick r:id="rId4"/>
              </a:rPr>
              <a:t> to their </a:t>
            </a:r>
            <a:r>
              <a:rPr lang="en-US" dirty="0" err="1">
                <a:latin typeface="Arial" panose="020B0604020202020204" pitchFamily="34" charset="0"/>
                <a:cs typeface="Arial" panose="020B0604020202020204" pitchFamily="34" charset="0"/>
                <a:hlinkClick r:id="rId4"/>
              </a:rPr>
              <a:t>eRA</a:t>
            </a:r>
            <a:r>
              <a:rPr lang="en-US" dirty="0">
                <a:latin typeface="Arial" panose="020B0604020202020204" pitchFamily="34" charset="0"/>
                <a:cs typeface="Arial" panose="020B0604020202020204" pitchFamily="34" charset="0"/>
                <a:hlinkClick r:id="rId4"/>
              </a:rPr>
              <a:t> Commons account</a:t>
            </a:r>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Confirm their ORCID </a:t>
            </a:r>
            <a:r>
              <a:rPr lang="en-US" dirty="0" err="1">
                <a:latin typeface="Arial" panose="020B0604020202020204" pitchFamily="34" charset="0"/>
                <a:cs typeface="Arial" panose="020B0604020202020204" pitchFamily="34" charset="0"/>
              </a:rPr>
              <a:t>iD</a:t>
            </a:r>
            <a:r>
              <a:rPr lang="en-US" dirty="0">
                <a:latin typeface="Arial" panose="020B0604020202020204" pitchFamily="34" charset="0"/>
                <a:cs typeface="Arial" panose="020B0604020202020204" pitchFamily="34" charset="0"/>
              </a:rPr>
              <a:t> is displayed in the Persistent Identifier (PID) section of the Common Forms.</a:t>
            </a:r>
          </a:p>
        </p:txBody>
      </p:sp>
      <p:sp>
        <p:nvSpPr>
          <p:cNvPr id="5" name="Date">
            <a:extLst>
              <a:ext uri="{FF2B5EF4-FFF2-40B4-BE49-F238E27FC236}">
                <a16:creationId xmlns:a16="http://schemas.microsoft.com/office/drawing/2014/main" id="{2F2CC36B-4CC8-BB44-88DB-7A0F08098774}"/>
              </a:ext>
            </a:extLst>
          </p:cNvPr>
          <p:cNvSpPr>
            <a:spLocks noGrp="1"/>
          </p:cNvSpPr>
          <p:nvPr>
            <p:ph type="dt" sz="half" idx="10"/>
          </p:nvPr>
        </p:nvSpPr>
        <p:spPr/>
        <p:txBody>
          <a:bodyPr/>
          <a:lstStyle/>
          <a:p>
            <a:fld id="{D47A9A36-4EB0-BF46-AE48-7CDA251B954B}" type="datetime1">
              <a:rPr lang="en-US" smtClean="0"/>
              <a:t>3/4/2026</a:t>
            </a:fld>
            <a:endParaRPr lang="en-US" dirty="0"/>
          </a:p>
        </p:txBody>
      </p:sp>
      <p:sp>
        <p:nvSpPr>
          <p:cNvPr id="6" name="Slide Number">
            <a:extLst>
              <a:ext uri="{FF2B5EF4-FFF2-40B4-BE49-F238E27FC236}">
                <a16:creationId xmlns:a16="http://schemas.microsoft.com/office/drawing/2014/main" id="{7F526709-EB34-8246-9278-7067DBE717C4}"/>
              </a:ext>
            </a:extLst>
          </p:cNvPr>
          <p:cNvSpPr>
            <a:spLocks noGrp="1"/>
          </p:cNvSpPr>
          <p:nvPr>
            <p:ph type="sldNum" sz="quarter" idx="12"/>
          </p:nvPr>
        </p:nvSpPr>
        <p:spPr/>
        <p:txBody>
          <a:bodyPr/>
          <a:lstStyle/>
          <a:p>
            <a:fld id="{8A7A6979-0714-4377-B894-6BE4C2D6E202}" type="slidenum">
              <a:rPr lang="en-US" smtClean="0"/>
              <a:pPr/>
              <a:t>4</a:t>
            </a:fld>
            <a:endParaRPr lang="en-US" dirty="0"/>
          </a:p>
        </p:txBody>
      </p:sp>
      <p:pic>
        <p:nvPicPr>
          <p:cNvPr id="10" name="Picture 9">
            <a:extLst>
              <a:ext uri="{FF2B5EF4-FFF2-40B4-BE49-F238E27FC236}">
                <a16:creationId xmlns:a16="http://schemas.microsoft.com/office/drawing/2014/main" id="{D1B18056-8F76-CE8F-3AB4-4AFE9485B4C6}"/>
              </a:ext>
            </a:extLst>
          </p:cNvPr>
          <p:cNvPicPr>
            <a:picLocks noChangeAspect="1"/>
          </p:cNvPicPr>
          <p:nvPr/>
        </p:nvPicPr>
        <p:blipFill>
          <a:blip r:embed="rId5"/>
          <a:srcRect/>
          <a:stretch/>
        </p:blipFill>
        <p:spPr>
          <a:xfrm>
            <a:off x="1765300" y="6019982"/>
            <a:ext cx="4330700" cy="460284"/>
          </a:xfrm>
          <a:prstGeom prst="rect">
            <a:avLst/>
          </a:prstGeom>
        </p:spPr>
      </p:pic>
      <p:pic>
        <p:nvPicPr>
          <p:cNvPr id="11" name="Picture 10">
            <a:extLst>
              <a:ext uri="{FF2B5EF4-FFF2-40B4-BE49-F238E27FC236}">
                <a16:creationId xmlns:a16="http://schemas.microsoft.com/office/drawing/2014/main" id="{2148A603-2EC5-1091-72DF-61E3FCB765DC}"/>
              </a:ext>
            </a:extLst>
          </p:cNvPr>
          <p:cNvPicPr>
            <a:picLocks noChangeAspect="1"/>
          </p:cNvPicPr>
          <p:nvPr/>
        </p:nvPicPr>
        <p:blipFill>
          <a:blip r:embed="rId6"/>
          <a:stretch>
            <a:fillRect/>
          </a:stretch>
        </p:blipFill>
        <p:spPr>
          <a:xfrm>
            <a:off x="4723149" y="4297837"/>
            <a:ext cx="5023280" cy="1733474"/>
          </a:xfrm>
          <a:prstGeom prst="rect">
            <a:avLst/>
          </a:prstGeom>
          <a:ln w="19050">
            <a:solidFill>
              <a:schemeClr val="tx1"/>
            </a:solidFill>
          </a:ln>
        </p:spPr>
      </p:pic>
    </p:spTree>
    <p:extLst>
      <p:ext uri="{BB962C8B-B14F-4D97-AF65-F5344CB8AC3E}">
        <p14:creationId xmlns:p14="http://schemas.microsoft.com/office/powerpoint/2010/main" val="981265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6D75F8-20CE-9584-4728-116B948D6861}"/>
            </a:ext>
          </a:extLst>
        </p:cNvPr>
        <p:cNvGrpSpPr/>
        <p:nvPr/>
      </p:nvGrpSpPr>
      <p:grpSpPr>
        <a:xfrm>
          <a:off x="0" y="0"/>
          <a:ext cx="0" cy="0"/>
          <a:chOff x="0" y="0"/>
          <a:chExt cx="0" cy="0"/>
        </a:xfrm>
      </p:grpSpPr>
      <p:sp>
        <p:nvSpPr>
          <p:cNvPr id="2" name="Title">
            <a:extLst>
              <a:ext uri="{FF2B5EF4-FFF2-40B4-BE49-F238E27FC236}">
                <a16:creationId xmlns:a16="http://schemas.microsoft.com/office/drawing/2014/main" id="{FABEF466-0ACB-9E90-5F4F-675665F394B1}"/>
              </a:ext>
            </a:extLst>
          </p:cNvPr>
          <p:cNvSpPr>
            <a:spLocks noGrp="1"/>
          </p:cNvSpPr>
          <p:nvPr>
            <p:ph type="ctrTitle"/>
          </p:nvPr>
        </p:nvSpPr>
        <p:spPr>
          <a:xfrm>
            <a:off x="2107520" y="437030"/>
            <a:ext cx="7988980" cy="498598"/>
          </a:xfrm>
        </p:spPr>
        <p:txBody>
          <a:bodyPr/>
          <a:lstStyle/>
          <a:p>
            <a:r>
              <a:rPr lang="en-US" dirty="0">
                <a:latin typeface="Arial Narrow" panose="020B0604020202020204" pitchFamily="34" charset="0"/>
                <a:cs typeface="Arial Narrow" panose="020B0604020202020204" pitchFamily="34" charset="0"/>
              </a:rPr>
              <a:t>NIH Common Forms</a:t>
            </a:r>
          </a:p>
        </p:txBody>
      </p:sp>
      <p:sp>
        <p:nvSpPr>
          <p:cNvPr id="3" name="Subhead">
            <a:extLst>
              <a:ext uri="{FF2B5EF4-FFF2-40B4-BE49-F238E27FC236}">
                <a16:creationId xmlns:a16="http://schemas.microsoft.com/office/drawing/2014/main" id="{D229C8A7-5647-83CA-DE5A-41418DE1D633}"/>
              </a:ext>
            </a:extLst>
          </p:cNvPr>
          <p:cNvSpPr>
            <a:spLocks noGrp="1"/>
          </p:cNvSpPr>
          <p:nvPr>
            <p:ph type="subTitle" idx="1"/>
          </p:nvPr>
        </p:nvSpPr>
        <p:spPr>
          <a:xfrm>
            <a:off x="2107518" y="1011678"/>
            <a:ext cx="8476662" cy="677108"/>
          </a:xfrm>
        </p:spPr>
        <p:txBody>
          <a:bodyPr/>
          <a:lstStyle/>
          <a:p>
            <a:r>
              <a:rPr lang="en-US" dirty="0">
                <a:latin typeface="Arial" panose="020B0604020202020204" pitchFamily="34" charset="0"/>
                <a:cs typeface="Arial" panose="020B0604020202020204" pitchFamily="34" charset="0"/>
              </a:rPr>
              <a:t>NIH Adoption of Common Forms for Biographical Sketch and Current &amp; Pending (Other) Support (</a:t>
            </a:r>
            <a:r>
              <a:rPr lang="en-US" dirty="0">
                <a:latin typeface="Arial" panose="020B0604020202020204" pitchFamily="34" charset="0"/>
                <a:cs typeface="Arial" panose="020B0604020202020204" pitchFamily="34" charset="0"/>
                <a:hlinkClick r:id="rId2"/>
              </a:rPr>
              <a:t>NOT-OD-26-018</a:t>
            </a:r>
            <a:r>
              <a:rPr lang="en-US" dirty="0">
                <a:latin typeface="Arial" panose="020B0604020202020204" pitchFamily="34" charset="0"/>
                <a:cs typeface="Arial" panose="020B0604020202020204" pitchFamily="34" charset="0"/>
              </a:rPr>
              <a:t>)</a:t>
            </a:r>
          </a:p>
        </p:txBody>
      </p:sp>
      <p:sp>
        <p:nvSpPr>
          <p:cNvPr id="4" name="Body Text">
            <a:extLst>
              <a:ext uri="{FF2B5EF4-FFF2-40B4-BE49-F238E27FC236}">
                <a16:creationId xmlns:a16="http://schemas.microsoft.com/office/drawing/2014/main" id="{AE1A9BDF-01E7-F52D-8ED0-28CD14A8F74B}"/>
              </a:ext>
            </a:extLst>
          </p:cNvPr>
          <p:cNvSpPr>
            <a:spLocks noGrp="1"/>
          </p:cNvSpPr>
          <p:nvPr>
            <p:ph type="body" sz="quarter" idx="14"/>
          </p:nvPr>
        </p:nvSpPr>
        <p:spPr>
          <a:xfrm>
            <a:off x="2107520" y="1772036"/>
            <a:ext cx="8586147" cy="4247945"/>
          </a:xfrm>
        </p:spPr>
        <p:txBody>
          <a:bodyPr>
            <a:noAutofit/>
          </a:bodyPr>
          <a:lstStyle/>
          <a:p>
            <a:r>
              <a:rPr lang="en-US" dirty="0">
                <a:latin typeface="Arial" panose="020B0604020202020204" pitchFamily="34" charset="0"/>
                <a:cs typeface="Arial" panose="020B0604020202020204" pitchFamily="34" charset="0"/>
              </a:rPr>
              <a:t>Each individual will certify in SciENcv acknowledging information is: 1) current, accurate, and complete and 2) at time of submission, they are not a party to a malign foreign talent recruitment program.</a:t>
            </a:r>
          </a:p>
          <a:p>
            <a:r>
              <a:rPr lang="en-US" dirty="0">
                <a:latin typeface="Arial" panose="020B0604020202020204" pitchFamily="34" charset="0"/>
                <a:cs typeface="Arial" panose="020B0604020202020204" pitchFamily="34" charset="0"/>
              </a:rPr>
              <a:t>Certification occurs when generating the pdf in SciENcv – must be done by the individual (not a delegate).</a:t>
            </a:r>
          </a:p>
          <a:p>
            <a:r>
              <a:rPr lang="en-US" dirty="0">
                <a:latin typeface="Arial" panose="020B0604020202020204" pitchFamily="34" charset="0"/>
                <a:cs typeface="Arial" panose="020B0604020202020204" pitchFamily="34" charset="0"/>
              </a:rPr>
              <a:t>Do not flatten the pdf – NIH requires a non-flattened PDF so their systems can verify the built‑in digital certification and extract structured data.</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marL="0" indent="0">
              <a:buNone/>
            </a:pPr>
            <a:r>
              <a:rPr lang="en-US" b="1" i="1" dirty="0">
                <a:latin typeface="Arial" panose="020B0604020202020204" pitchFamily="34" charset="0"/>
                <a:cs typeface="Arial" panose="020B0604020202020204" pitchFamily="34" charset="0"/>
              </a:rPr>
              <a:t>Leniency Period:</a:t>
            </a:r>
          </a:p>
          <a:p>
            <a:r>
              <a:rPr lang="en-US" dirty="0">
                <a:latin typeface="Arial" panose="020B0604020202020204" pitchFamily="34" charset="0"/>
                <a:cs typeface="Arial" panose="020B0604020202020204" pitchFamily="34" charset="0"/>
              </a:rPr>
              <a:t>NIH extended the leniency period through May 2026 (</a:t>
            </a:r>
            <a:r>
              <a:rPr lang="en-US" dirty="0">
                <a:latin typeface="Arial" panose="020B0604020202020204" pitchFamily="34" charset="0"/>
                <a:cs typeface="Arial" panose="020B0604020202020204" pitchFamily="34" charset="0"/>
                <a:hlinkClick r:id="rId3"/>
              </a:rPr>
              <a:t>NOT-OD-26-033</a:t>
            </a:r>
            <a:r>
              <a:rPr lang="en-US" dirty="0">
                <a:latin typeface="Arial" panose="020B0604020202020204" pitchFamily="34" charset="0"/>
                <a:cs typeface="Arial" panose="020B0604020202020204" pitchFamily="34" charset="0"/>
              </a:rPr>
              <a:t>)</a:t>
            </a:r>
          </a:p>
          <a:p>
            <a:r>
              <a:rPr lang="en-US" dirty="0">
                <a:latin typeface="Arial" panose="020B0604020202020204" pitchFamily="34" charset="0"/>
                <a:cs typeface="Arial" panose="020B0604020202020204" pitchFamily="34" charset="0"/>
              </a:rPr>
              <a:t>Provides users and institutions sufficient time for adoption</a:t>
            </a:r>
          </a:p>
          <a:p>
            <a:r>
              <a:rPr lang="en-US" dirty="0">
                <a:latin typeface="Arial" panose="020B0604020202020204" pitchFamily="34" charset="0"/>
                <a:cs typeface="Arial" panose="020B0604020202020204" pitchFamily="34" charset="0"/>
              </a:rPr>
              <a:t>NIH will provide a warning when the Common Forms are not used but will not withdraw applications that don’t comply with the use of the Common Forms. </a:t>
            </a:r>
          </a:p>
          <a:p>
            <a:r>
              <a:rPr lang="en-US" dirty="0">
                <a:latin typeface="Arial" panose="020B0604020202020204" pitchFamily="34" charset="0"/>
                <a:cs typeface="Arial" panose="020B0604020202020204" pitchFamily="34" charset="0"/>
              </a:rPr>
              <a:t>A future Guide Notice will announce the date the warning will be escalated to an error. </a:t>
            </a:r>
          </a:p>
        </p:txBody>
      </p:sp>
      <p:sp>
        <p:nvSpPr>
          <p:cNvPr id="5" name="Date">
            <a:extLst>
              <a:ext uri="{FF2B5EF4-FFF2-40B4-BE49-F238E27FC236}">
                <a16:creationId xmlns:a16="http://schemas.microsoft.com/office/drawing/2014/main" id="{70E1C81C-1C5C-3BCB-70B7-34A7060691B9}"/>
              </a:ext>
            </a:extLst>
          </p:cNvPr>
          <p:cNvSpPr>
            <a:spLocks noGrp="1"/>
          </p:cNvSpPr>
          <p:nvPr>
            <p:ph type="dt" sz="half" idx="10"/>
          </p:nvPr>
        </p:nvSpPr>
        <p:spPr/>
        <p:txBody>
          <a:bodyPr/>
          <a:lstStyle/>
          <a:p>
            <a:fld id="{D47A9A36-4EB0-BF46-AE48-7CDA251B954B}" type="datetime1">
              <a:rPr lang="en-US" smtClean="0"/>
              <a:t>3/5/2026</a:t>
            </a:fld>
            <a:endParaRPr lang="en-US" dirty="0"/>
          </a:p>
        </p:txBody>
      </p:sp>
      <p:sp>
        <p:nvSpPr>
          <p:cNvPr id="6" name="Slide Number">
            <a:extLst>
              <a:ext uri="{FF2B5EF4-FFF2-40B4-BE49-F238E27FC236}">
                <a16:creationId xmlns:a16="http://schemas.microsoft.com/office/drawing/2014/main" id="{7AC309A3-486F-203B-82A5-0A3F17138FD9}"/>
              </a:ext>
            </a:extLst>
          </p:cNvPr>
          <p:cNvSpPr>
            <a:spLocks noGrp="1"/>
          </p:cNvSpPr>
          <p:nvPr>
            <p:ph type="sldNum" sz="quarter" idx="12"/>
          </p:nvPr>
        </p:nvSpPr>
        <p:spPr/>
        <p:txBody>
          <a:bodyPr/>
          <a:lstStyle/>
          <a:p>
            <a:fld id="{8A7A6979-0714-4377-B894-6BE4C2D6E202}" type="slidenum">
              <a:rPr lang="en-US" smtClean="0"/>
              <a:pPr/>
              <a:t>5</a:t>
            </a:fld>
            <a:endParaRPr lang="en-US" dirty="0"/>
          </a:p>
        </p:txBody>
      </p:sp>
      <p:pic>
        <p:nvPicPr>
          <p:cNvPr id="10" name="Picture 9">
            <a:extLst>
              <a:ext uri="{FF2B5EF4-FFF2-40B4-BE49-F238E27FC236}">
                <a16:creationId xmlns:a16="http://schemas.microsoft.com/office/drawing/2014/main" id="{1CB5F90B-B7DA-F4F6-D264-34CDC2376C8E}"/>
              </a:ext>
            </a:extLst>
          </p:cNvPr>
          <p:cNvPicPr>
            <a:picLocks noChangeAspect="1"/>
          </p:cNvPicPr>
          <p:nvPr/>
        </p:nvPicPr>
        <p:blipFill>
          <a:blip r:embed="rId4"/>
          <a:srcRect/>
          <a:stretch/>
        </p:blipFill>
        <p:spPr>
          <a:xfrm>
            <a:off x="1765300" y="6019982"/>
            <a:ext cx="4330700" cy="460284"/>
          </a:xfrm>
          <a:prstGeom prst="rect">
            <a:avLst/>
          </a:prstGeom>
        </p:spPr>
      </p:pic>
    </p:spTree>
    <p:extLst>
      <p:ext uri="{BB962C8B-B14F-4D97-AF65-F5344CB8AC3E}">
        <p14:creationId xmlns:p14="http://schemas.microsoft.com/office/powerpoint/2010/main" val="1668127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20551F-3E51-002C-6D81-81EAB218AF38}"/>
            </a:ext>
          </a:extLst>
        </p:cNvPr>
        <p:cNvGrpSpPr/>
        <p:nvPr/>
      </p:nvGrpSpPr>
      <p:grpSpPr>
        <a:xfrm>
          <a:off x="0" y="0"/>
          <a:ext cx="0" cy="0"/>
          <a:chOff x="0" y="0"/>
          <a:chExt cx="0" cy="0"/>
        </a:xfrm>
      </p:grpSpPr>
      <p:sp>
        <p:nvSpPr>
          <p:cNvPr id="2" name="Title">
            <a:extLst>
              <a:ext uri="{FF2B5EF4-FFF2-40B4-BE49-F238E27FC236}">
                <a16:creationId xmlns:a16="http://schemas.microsoft.com/office/drawing/2014/main" id="{CC7FD1C7-299B-29A2-C88A-F85579F61422}"/>
              </a:ext>
            </a:extLst>
          </p:cNvPr>
          <p:cNvSpPr>
            <a:spLocks noGrp="1"/>
          </p:cNvSpPr>
          <p:nvPr>
            <p:ph type="ctrTitle"/>
          </p:nvPr>
        </p:nvSpPr>
        <p:spPr>
          <a:xfrm>
            <a:off x="2107520" y="437030"/>
            <a:ext cx="7988980" cy="498598"/>
          </a:xfrm>
        </p:spPr>
        <p:txBody>
          <a:bodyPr/>
          <a:lstStyle/>
          <a:p>
            <a:r>
              <a:rPr lang="en-US" dirty="0">
                <a:latin typeface="Arial Narrow" panose="020B0604020202020204" pitchFamily="34" charset="0"/>
                <a:cs typeface="Arial Narrow" panose="020B0604020202020204" pitchFamily="34" charset="0"/>
              </a:rPr>
              <a:t>NIH Common Forms: Biographical Sketch</a:t>
            </a:r>
          </a:p>
        </p:txBody>
      </p:sp>
      <p:sp>
        <p:nvSpPr>
          <p:cNvPr id="4" name="Body Text">
            <a:extLst>
              <a:ext uri="{FF2B5EF4-FFF2-40B4-BE49-F238E27FC236}">
                <a16:creationId xmlns:a16="http://schemas.microsoft.com/office/drawing/2014/main" id="{A90ECB86-F950-C897-5FFB-390615F8000F}"/>
              </a:ext>
            </a:extLst>
          </p:cNvPr>
          <p:cNvSpPr>
            <a:spLocks noGrp="1"/>
          </p:cNvSpPr>
          <p:nvPr>
            <p:ph type="body" sz="quarter" idx="14"/>
          </p:nvPr>
        </p:nvSpPr>
        <p:spPr>
          <a:xfrm>
            <a:off x="2107520" y="1373998"/>
            <a:ext cx="8586147" cy="4247945"/>
          </a:xfrm>
        </p:spPr>
        <p:txBody>
          <a:bodyPr>
            <a:noAutofit/>
          </a:bodyPr>
          <a:lstStyle/>
          <a:p>
            <a:r>
              <a:rPr lang="en-US" dirty="0"/>
              <a:t>Addition of the NIH Biographical Sketch Supplement – generated with the </a:t>
            </a:r>
            <a:r>
              <a:rPr lang="en-US" dirty="0" err="1"/>
              <a:t>biosketch</a:t>
            </a:r>
            <a:r>
              <a:rPr lang="en-US" dirty="0"/>
              <a:t> in SciENcv.</a:t>
            </a:r>
          </a:p>
          <a:p>
            <a:r>
              <a:rPr lang="en-US" dirty="0"/>
              <a:t>No page limit</a:t>
            </a:r>
          </a:p>
          <a:p>
            <a:pPr marL="228600" lvl="1" indent="0">
              <a:buNone/>
            </a:pPr>
            <a:endParaRPr lang="en-US" dirty="0"/>
          </a:p>
          <a:p>
            <a:endParaRPr lang="en-US" dirty="0"/>
          </a:p>
          <a:p>
            <a:endParaRPr lang="en-US" dirty="0">
              <a:latin typeface="Arial" panose="020B0604020202020204" pitchFamily="34" charset="0"/>
              <a:cs typeface="Arial" panose="020B0604020202020204" pitchFamily="34" charset="0"/>
            </a:endParaRPr>
          </a:p>
        </p:txBody>
      </p:sp>
      <p:sp>
        <p:nvSpPr>
          <p:cNvPr id="5" name="Date">
            <a:extLst>
              <a:ext uri="{FF2B5EF4-FFF2-40B4-BE49-F238E27FC236}">
                <a16:creationId xmlns:a16="http://schemas.microsoft.com/office/drawing/2014/main" id="{30D38E27-F540-D841-7015-E24DF66F4AAA}"/>
              </a:ext>
            </a:extLst>
          </p:cNvPr>
          <p:cNvSpPr>
            <a:spLocks noGrp="1"/>
          </p:cNvSpPr>
          <p:nvPr>
            <p:ph type="dt" sz="half" idx="10"/>
          </p:nvPr>
        </p:nvSpPr>
        <p:spPr/>
        <p:txBody>
          <a:bodyPr/>
          <a:lstStyle/>
          <a:p>
            <a:fld id="{D47A9A36-4EB0-BF46-AE48-7CDA251B954B}" type="datetime1">
              <a:rPr lang="en-US" smtClean="0"/>
              <a:t>3/5/2026</a:t>
            </a:fld>
            <a:endParaRPr lang="en-US" dirty="0"/>
          </a:p>
        </p:txBody>
      </p:sp>
      <p:sp>
        <p:nvSpPr>
          <p:cNvPr id="6" name="Slide Number">
            <a:extLst>
              <a:ext uri="{FF2B5EF4-FFF2-40B4-BE49-F238E27FC236}">
                <a16:creationId xmlns:a16="http://schemas.microsoft.com/office/drawing/2014/main" id="{BC7A9188-B5BC-98F3-32F2-33442D6AF0C1}"/>
              </a:ext>
            </a:extLst>
          </p:cNvPr>
          <p:cNvSpPr>
            <a:spLocks noGrp="1"/>
          </p:cNvSpPr>
          <p:nvPr>
            <p:ph type="sldNum" sz="quarter" idx="12"/>
          </p:nvPr>
        </p:nvSpPr>
        <p:spPr/>
        <p:txBody>
          <a:bodyPr/>
          <a:lstStyle/>
          <a:p>
            <a:fld id="{8A7A6979-0714-4377-B894-6BE4C2D6E202}" type="slidenum">
              <a:rPr lang="en-US" smtClean="0"/>
              <a:pPr/>
              <a:t>6</a:t>
            </a:fld>
            <a:endParaRPr lang="en-US" dirty="0"/>
          </a:p>
        </p:txBody>
      </p:sp>
      <p:pic>
        <p:nvPicPr>
          <p:cNvPr id="10" name="Picture 9">
            <a:extLst>
              <a:ext uri="{FF2B5EF4-FFF2-40B4-BE49-F238E27FC236}">
                <a16:creationId xmlns:a16="http://schemas.microsoft.com/office/drawing/2014/main" id="{A02C63C0-6808-B8A7-EF0C-970BD05DCFAF}"/>
              </a:ext>
            </a:extLst>
          </p:cNvPr>
          <p:cNvPicPr>
            <a:picLocks noChangeAspect="1"/>
          </p:cNvPicPr>
          <p:nvPr/>
        </p:nvPicPr>
        <p:blipFill>
          <a:blip r:embed="rId2"/>
          <a:srcRect/>
          <a:stretch/>
        </p:blipFill>
        <p:spPr>
          <a:xfrm>
            <a:off x="1765300" y="6019982"/>
            <a:ext cx="4330700" cy="460284"/>
          </a:xfrm>
          <a:prstGeom prst="rect">
            <a:avLst/>
          </a:prstGeom>
        </p:spPr>
      </p:pic>
      <p:sp>
        <p:nvSpPr>
          <p:cNvPr id="8" name="Subtitle 7">
            <a:extLst>
              <a:ext uri="{FF2B5EF4-FFF2-40B4-BE49-F238E27FC236}">
                <a16:creationId xmlns:a16="http://schemas.microsoft.com/office/drawing/2014/main" id="{B77B71E1-D36B-EA43-2973-310BE1839D17}"/>
              </a:ext>
            </a:extLst>
          </p:cNvPr>
          <p:cNvSpPr>
            <a:spLocks noGrp="1"/>
          </p:cNvSpPr>
          <p:nvPr>
            <p:ph type="subTitle" idx="1"/>
          </p:nvPr>
        </p:nvSpPr>
        <p:spPr>
          <a:xfrm>
            <a:off x="2107518" y="984571"/>
            <a:ext cx="7988982" cy="341599"/>
          </a:xfrm>
        </p:spPr>
        <p:txBody>
          <a:bodyPr/>
          <a:lstStyle/>
          <a:p>
            <a:r>
              <a:rPr lang="en-US" dirty="0"/>
              <a:t>Notable Changes</a:t>
            </a:r>
          </a:p>
        </p:txBody>
      </p:sp>
      <p:graphicFrame>
        <p:nvGraphicFramePr>
          <p:cNvPr id="9" name="Table 8">
            <a:extLst>
              <a:ext uri="{FF2B5EF4-FFF2-40B4-BE49-F238E27FC236}">
                <a16:creationId xmlns:a16="http://schemas.microsoft.com/office/drawing/2014/main" id="{5DAD0783-D1B0-566F-25C1-F71E787EC9D8}"/>
              </a:ext>
            </a:extLst>
          </p:cNvPr>
          <p:cNvGraphicFramePr>
            <a:graphicFrameLocks noGrp="1"/>
          </p:cNvGraphicFramePr>
          <p:nvPr>
            <p:extLst>
              <p:ext uri="{D42A27DB-BD31-4B8C-83A1-F6EECF244321}">
                <p14:modId xmlns:p14="http://schemas.microsoft.com/office/powerpoint/2010/main" val="3710781548"/>
              </p:ext>
            </p:extLst>
          </p:nvPr>
        </p:nvGraphicFramePr>
        <p:xfrm>
          <a:off x="817580" y="2246709"/>
          <a:ext cx="10584696" cy="3698240"/>
        </p:xfrm>
        <a:graphic>
          <a:graphicData uri="http://schemas.openxmlformats.org/drawingml/2006/table">
            <a:tbl>
              <a:tblPr firstRow="1" bandRow="1">
                <a:tableStyleId>{5C22544A-7EE6-4342-B048-85BDC9FD1C3A}</a:tableStyleId>
              </a:tblPr>
              <a:tblGrid>
                <a:gridCol w="4431666">
                  <a:extLst>
                    <a:ext uri="{9D8B030D-6E8A-4147-A177-3AD203B41FA5}">
                      <a16:colId xmlns:a16="http://schemas.microsoft.com/office/drawing/2014/main" val="3854887066"/>
                    </a:ext>
                  </a:extLst>
                </a:gridCol>
                <a:gridCol w="6153030">
                  <a:extLst>
                    <a:ext uri="{9D8B030D-6E8A-4147-A177-3AD203B41FA5}">
                      <a16:colId xmlns:a16="http://schemas.microsoft.com/office/drawing/2014/main" val="3656514140"/>
                    </a:ext>
                  </a:extLst>
                </a:gridCol>
              </a:tblGrid>
              <a:tr h="370840">
                <a:tc>
                  <a:txBody>
                    <a:bodyPr/>
                    <a:lstStyle/>
                    <a:p>
                      <a:r>
                        <a:rPr lang="en-US" sz="1600" b="1" i="0" kern="1200" dirty="0">
                          <a:solidFill>
                            <a:schemeClr val="lt1"/>
                          </a:solidFill>
                          <a:effectLst/>
                          <a:latin typeface="+mn-lt"/>
                          <a:ea typeface="+mn-ea"/>
                          <a:cs typeface="+mn-cs"/>
                        </a:rPr>
                        <a:t>Current NIH </a:t>
                      </a:r>
                      <a:r>
                        <a:rPr lang="en-US" sz="1600" b="1" i="0" kern="1200" dirty="0" err="1">
                          <a:solidFill>
                            <a:schemeClr val="lt1"/>
                          </a:solidFill>
                          <a:effectLst/>
                          <a:latin typeface="+mn-lt"/>
                          <a:ea typeface="+mn-ea"/>
                          <a:cs typeface="+mn-cs"/>
                        </a:rPr>
                        <a:t>Biosketch</a:t>
                      </a:r>
                      <a:endParaRPr lang="en-US" sz="1600" dirty="0"/>
                    </a:p>
                  </a:txBody>
                  <a:tcPr/>
                </a:tc>
                <a:tc>
                  <a:txBody>
                    <a:bodyPr/>
                    <a:lstStyle/>
                    <a:p>
                      <a:r>
                        <a:rPr lang="en-US" sz="1600" b="1" i="0" kern="1200" dirty="0">
                          <a:solidFill>
                            <a:schemeClr val="lt1"/>
                          </a:solidFill>
                          <a:effectLst/>
                          <a:latin typeface="+mn-lt"/>
                          <a:ea typeface="+mn-ea"/>
                          <a:cs typeface="+mn-cs"/>
                        </a:rPr>
                        <a:t>Biographical Sketch Common Form</a:t>
                      </a:r>
                      <a:endParaRPr lang="en-US" sz="1600" dirty="0"/>
                    </a:p>
                  </a:txBody>
                  <a:tcPr/>
                </a:tc>
                <a:extLst>
                  <a:ext uri="{0D108BD9-81ED-4DB2-BD59-A6C34878D82A}">
                    <a16:rowId xmlns:a16="http://schemas.microsoft.com/office/drawing/2014/main" val="2583282112"/>
                  </a:ext>
                </a:extLst>
              </a:tr>
              <a:tr h="370840">
                <a:tc>
                  <a:txBody>
                    <a:bodyPr/>
                    <a:lstStyle/>
                    <a:p>
                      <a:r>
                        <a:rPr lang="en-US" sz="1600" b="1" i="0" kern="1200" dirty="0">
                          <a:solidFill>
                            <a:schemeClr val="dk1"/>
                          </a:solidFill>
                          <a:effectLst/>
                          <a:latin typeface="+mn-lt"/>
                          <a:ea typeface="+mn-ea"/>
                          <a:cs typeface="+mn-cs"/>
                        </a:rPr>
                        <a:t>Education/Training</a:t>
                      </a:r>
                      <a:endParaRPr lang="en-US" sz="1600" dirty="0"/>
                    </a:p>
                  </a:txBody>
                  <a:tcPr/>
                </a:tc>
                <a:tc>
                  <a:txBody>
                    <a:bodyPr/>
                    <a:lstStyle/>
                    <a:p>
                      <a:r>
                        <a:rPr lang="en-US" sz="1600" b="1" i="0" kern="1200" dirty="0">
                          <a:solidFill>
                            <a:schemeClr val="dk1"/>
                          </a:solidFill>
                          <a:effectLst/>
                          <a:latin typeface="+mn-lt"/>
                          <a:ea typeface="+mn-ea"/>
                          <a:cs typeface="+mn-cs"/>
                        </a:rPr>
                        <a:t>Professional Preparation</a:t>
                      </a:r>
                      <a:endParaRPr lang="en-US" sz="1600" dirty="0"/>
                    </a:p>
                  </a:txBody>
                  <a:tcPr/>
                </a:tc>
                <a:extLst>
                  <a:ext uri="{0D108BD9-81ED-4DB2-BD59-A6C34878D82A}">
                    <a16:rowId xmlns:a16="http://schemas.microsoft.com/office/drawing/2014/main" val="3203537147"/>
                  </a:ext>
                </a:extLst>
              </a:tr>
              <a:tr h="370840">
                <a:tc>
                  <a:txBody>
                    <a:bodyPr/>
                    <a:lstStyle/>
                    <a:p>
                      <a:r>
                        <a:rPr lang="en-US" sz="1600" b="1" i="0" kern="1200" dirty="0">
                          <a:solidFill>
                            <a:schemeClr val="dk1"/>
                          </a:solidFill>
                          <a:effectLst/>
                          <a:latin typeface="+mn-lt"/>
                          <a:ea typeface="+mn-ea"/>
                          <a:cs typeface="+mn-cs"/>
                        </a:rPr>
                        <a:t>A. Personal Statement:</a:t>
                      </a:r>
                      <a:r>
                        <a:rPr lang="en-US" sz="1600" b="0" i="0" kern="1200" dirty="0">
                          <a:solidFill>
                            <a:schemeClr val="dk1"/>
                          </a:solidFill>
                          <a:effectLst/>
                          <a:latin typeface="+mn-lt"/>
                          <a:ea typeface="+mn-ea"/>
                          <a:cs typeface="+mn-cs"/>
                        </a:rPr>
                        <a:t> Narrative and 4 product citations.</a:t>
                      </a:r>
                      <a:endParaRPr lang="en-US" sz="1600" dirty="0"/>
                    </a:p>
                  </a:txBody>
                  <a:tcPr/>
                </a:tc>
                <a:tc>
                  <a:txBody>
                    <a:bodyPr/>
                    <a:lstStyle/>
                    <a:p>
                      <a:r>
                        <a:rPr lang="en-US" sz="1600" b="1" i="0" kern="1200" dirty="0">
                          <a:solidFill>
                            <a:schemeClr val="dk1"/>
                          </a:solidFill>
                          <a:effectLst/>
                          <a:latin typeface="+mn-lt"/>
                          <a:ea typeface="+mn-ea"/>
                          <a:cs typeface="+mn-cs"/>
                        </a:rPr>
                        <a:t>Products: </a:t>
                      </a:r>
                      <a:r>
                        <a:rPr lang="en-US" sz="1600" b="0" i="1" kern="1200" dirty="0">
                          <a:solidFill>
                            <a:schemeClr val="dk1"/>
                          </a:solidFill>
                          <a:effectLst/>
                          <a:latin typeface="+mn-lt"/>
                          <a:ea typeface="+mn-ea"/>
                          <a:cs typeface="+mn-cs"/>
                        </a:rPr>
                        <a:t>Products Most Closely Related to the Proposed Project, </a:t>
                      </a:r>
                      <a:r>
                        <a:rPr lang="en-US" sz="1600" b="0" i="0" kern="1200" dirty="0">
                          <a:solidFill>
                            <a:schemeClr val="dk1"/>
                          </a:solidFill>
                          <a:effectLst/>
                          <a:latin typeface="+mn-lt"/>
                          <a:ea typeface="+mn-ea"/>
                          <a:cs typeface="+mn-cs"/>
                        </a:rPr>
                        <a:t>limit 5 citations. </a:t>
                      </a:r>
                      <a:endParaRPr lang="en-US" sz="1600" dirty="0"/>
                    </a:p>
                  </a:txBody>
                  <a:tcPr/>
                </a:tc>
                <a:extLst>
                  <a:ext uri="{0D108BD9-81ED-4DB2-BD59-A6C34878D82A}">
                    <a16:rowId xmlns:a16="http://schemas.microsoft.com/office/drawing/2014/main" val="1691667820"/>
                  </a:ext>
                </a:extLst>
              </a:tr>
              <a:tr h="370840">
                <a:tc>
                  <a:txBody>
                    <a:bodyPr/>
                    <a:lstStyle/>
                    <a:p>
                      <a:r>
                        <a:rPr lang="en-US" sz="1600" b="1" i="0" kern="1200" dirty="0">
                          <a:solidFill>
                            <a:schemeClr val="dk1"/>
                          </a:solidFill>
                          <a:effectLst/>
                          <a:latin typeface="+mn-lt"/>
                          <a:ea typeface="+mn-ea"/>
                          <a:cs typeface="+mn-cs"/>
                        </a:rPr>
                        <a:t>B. Positions, Scientific Appointments and Honors</a:t>
                      </a:r>
                      <a:endParaRPr lang="en-US" sz="1600" dirty="0"/>
                    </a:p>
                  </a:txBody>
                  <a:tcPr/>
                </a:tc>
                <a:tc>
                  <a:txBody>
                    <a:bodyPr/>
                    <a:lstStyle/>
                    <a:p>
                      <a:r>
                        <a:rPr lang="en-US" sz="1600" b="1" i="0" kern="1200" dirty="0">
                          <a:solidFill>
                            <a:schemeClr val="dk1"/>
                          </a:solidFill>
                          <a:effectLst/>
                          <a:latin typeface="+mn-lt"/>
                          <a:ea typeface="+mn-ea"/>
                          <a:cs typeface="+mn-cs"/>
                        </a:rPr>
                        <a:t>Appointments and Positions</a:t>
                      </a:r>
                      <a:r>
                        <a:rPr lang="en-US" sz="1600" b="0" i="0" kern="1200" dirty="0">
                          <a:solidFill>
                            <a:schemeClr val="dk1"/>
                          </a:solidFill>
                          <a:effectLst/>
                          <a:latin typeface="+mn-lt"/>
                          <a:ea typeface="+mn-ea"/>
                          <a:cs typeface="+mn-cs"/>
                        </a:rPr>
                        <a:t>: Must only identify all domestic and foreign professional appointments and positions outside of the primary organization for a period up to three years from the date the applicant submits the application to the agency for funding consideration.</a:t>
                      </a:r>
                      <a:endParaRPr lang="en-US" sz="1600" dirty="0"/>
                    </a:p>
                  </a:txBody>
                  <a:tcPr/>
                </a:tc>
                <a:extLst>
                  <a:ext uri="{0D108BD9-81ED-4DB2-BD59-A6C34878D82A}">
                    <a16:rowId xmlns:a16="http://schemas.microsoft.com/office/drawing/2014/main" val="892729771"/>
                  </a:ext>
                </a:extLst>
              </a:tr>
              <a:tr h="370840">
                <a:tc>
                  <a:txBody>
                    <a:bodyPr/>
                    <a:lstStyle/>
                    <a:p>
                      <a:r>
                        <a:rPr lang="en-US" sz="1600" b="1" i="0" kern="1200" dirty="0">
                          <a:solidFill>
                            <a:schemeClr val="dk1"/>
                          </a:solidFill>
                          <a:effectLst/>
                          <a:latin typeface="+mn-lt"/>
                          <a:ea typeface="+mn-ea"/>
                          <a:cs typeface="+mn-cs"/>
                        </a:rPr>
                        <a:t>C. Contributions to Science:</a:t>
                      </a:r>
                      <a:r>
                        <a:rPr lang="en-US" sz="1600" b="0" i="0" kern="1200" dirty="0">
                          <a:solidFill>
                            <a:schemeClr val="dk1"/>
                          </a:solidFill>
                          <a:effectLst/>
                          <a:latin typeface="+mn-lt"/>
                          <a:ea typeface="+mn-ea"/>
                          <a:cs typeface="+mn-cs"/>
                        </a:rPr>
                        <a:t> Up to 5 narrative contribution descriptions, each allowed to include citations for up to 4 products</a:t>
                      </a:r>
                      <a:endParaRPr lang="en-US" sz="1600" dirty="0"/>
                    </a:p>
                  </a:txBody>
                  <a:tcPr/>
                </a:tc>
                <a:tc>
                  <a:txBody>
                    <a:bodyPr/>
                    <a:lstStyle/>
                    <a:p>
                      <a:r>
                        <a:rPr lang="en-US" sz="1600" b="1" i="0" kern="1200" dirty="0">
                          <a:solidFill>
                            <a:schemeClr val="dk1"/>
                          </a:solidFill>
                          <a:effectLst/>
                          <a:latin typeface="+mn-lt"/>
                          <a:ea typeface="+mn-ea"/>
                          <a:cs typeface="+mn-cs"/>
                        </a:rPr>
                        <a:t>Products: </a:t>
                      </a:r>
                      <a:r>
                        <a:rPr lang="en-US" sz="1600" b="0" i="0" kern="1200" dirty="0">
                          <a:solidFill>
                            <a:schemeClr val="dk1"/>
                          </a:solidFill>
                          <a:effectLst/>
                          <a:latin typeface="+mn-lt"/>
                          <a:ea typeface="+mn-ea"/>
                          <a:cs typeface="+mn-cs"/>
                        </a:rPr>
                        <a:t>Can provide up to 5 other significant products that highlight the senior/key person's Contributions to Science. The NIH Biographical Sketch Supplement will provide the opportunity to describe these contributions in more depth.</a:t>
                      </a:r>
                      <a:endParaRPr lang="en-US" sz="1600" dirty="0"/>
                    </a:p>
                  </a:txBody>
                  <a:tcPr/>
                </a:tc>
                <a:extLst>
                  <a:ext uri="{0D108BD9-81ED-4DB2-BD59-A6C34878D82A}">
                    <a16:rowId xmlns:a16="http://schemas.microsoft.com/office/drawing/2014/main" val="2868466692"/>
                  </a:ext>
                </a:extLst>
              </a:tr>
            </a:tbl>
          </a:graphicData>
        </a:graphic>
      </p:graphicFrame>
    </p:spTree>
    <p:extLst>
      <p:ext uri="{BB962C8B-B14F-4D97-AF65-F5344CB8AC3E}">
        <p14:creationId xmlns:p14="http://schemas.microsoft.com/office/powerpoint/2010/main" val="34435018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C9A243-289A-4A49-83BA-0F27BE07A320}"/>
            </a:ext>
          </a:extLst>
        </p:cNvPr>
        <p:cNvGrpSpPr/>
        <p:nvPr/>
      </p:nvGrpSpPr>
      <p:grpSpPr>
        <a:xfrm>
          <a:off x="0" y="0"/>
          <a:ext cx="0" cy="0"/>
          <a:chOff x="0" y="0"/>
          <a:chExt cx="0" cy="0"/>
        </a:xfrm>
      </p:grpSpPr>
      <p:sp>
        <p:nvSpPr>
          <p:cNvPr id="2" name="Title">
            <a:extLst>
              <a:ext uri="{FF2B5EF4-FFF2-40B4-BE49-F238E27FC236}">
                <a16:creationId xmlns:a16="http://schemas.microsoft.com/office/drawing/2014/main" id="{2CC936DF-02EB-F0F7-5B87-D85F95C83686}"/>
              </a:ext>
            </a:extLst>
          </p:cNvPr>
          <p:cNvSpPr>
            <a:spLocks noGrp="1"/>
          </p:cNvSpPr>
          <p:nvPr>
            <p:ph type="ctrTitle"/>
          </p:nvPr>
        </p:nvSpPr>
        <p:spPr>
          <a:xfrm>
            <a:off x="2107520" y="437030"/>
            <a:ext cx="7988980" cy="498598"/>
          </a:xfrm>
        </p:spPr>
        <p:txBody>
          <a:bodyPr/>
          <a:lstStyle/>
          <a:p>
            <a:r>
              <a:rPr lang="en-US" dirty="0">
                <a:latin typeface="Arial Narrow" panose="020B0604020202020204" pitchFamily="34" charset="0"/>
                <a:cs typeface="Arial Narrow" panose="020B0604020202020204" pitchFamily="34" charset="0"/>
              </a:rPr>
              <a:t>NIH Common Forms: Biographical Sketch</a:t>
            </a:r>
          </a:p>
        </p:txBody>
      </p:sp>
      <p:sp>
        <p:nvSpPr>
          <p:cNvPr id="4" name="Body Text">
            <a:extLst>
              <a:ext uri="{FF2B5EF4-FFF2-40B4-BE49-F238E27FC236}">
                <a16:creationId xmlns:a16="http://schemas.microsoft.com/office/drawing/2014/main" id="{ED65EC42-7A1D-2F7B-4E1C-FD5CC0476342}"/>
              </a:ext>
            </a:extLst>
          </p:cNvPr>
          <p:cNvSpPr>
            <a:spLocks noGrp="1"/>
          </p:cNvSpPr>
          <p:nvPr>
            <p:ph type="body" sz="quarter" idx="14"/>
          </p:nvPr>
        </p:nvSpPr>
        <p:spPr>
          <a:xfrm>
            <a:off x="2107520" y="1373998"/>
            <a:ext cx="8586147" cy="4247945"/>
          </a:xfrm>
        </p:spPr>
        <p:txBody>
          <a:bodyPr>
            <a:noAutofit/>
          </a:bodyPr>
          <a:lstStyle/>
          <a:p>
            <a:r>
              <a:rPr lang="en-US" dirty="0"/>
              <a:t>Generated with the </a:t>
            </a:r>
            <a:r>
              <a:rPr lang="en-US" dirty="0" err="1"/>
              <a:t>biosketch</a:t>
            </a:r>
            <a:r>
              <a:rPr lang="en-US" dirty="0"/>
              <a:t> in SciENcv.</a:t>
            </a:r>
          </a:p>
          <a:p>
            <a:r>
              <a:rPr lang="en-US" dirty="0"/>
              <a:t>No page limit</a:t>
            </a:r>
          </a:p>
          <a:p>
            <a:pPr marL="228600" lvl="1" indent="0">
              <a:buNone/>
            </a:pPr>
            <a:endParaRPr lang="en-US" dirty="0"/>
          </a:p>
          <a:p>
            <a:endParaRPr lang="en-US" dirty="0"/>
          </a:p>
          <a:p>
            <a:endParaRPr lang="en-US" dirty="0">
              <a:latin typeface="Arial" panose="020B0604020202020204" pitchFamily="34" charset="0"/>
              <a:cs typeface="Arial" panose="020B0604020202020204" pitchFamily="34" charset="0"/>
            </a:endParaRPr>
          </a:p>
        </p:txBody>
      </p:sp>
      <p:sp>
        <p:nvSpPr>
          <p:cNvPr id="5" name="Date">
            <a:extLst>
              <a:ext uri="{FF2B5EF4-FFF2-40B4-BE49-F238E27FC236}">
                <a16:creationId xmlns:a16="http://schemas.microsoft.com/office/drawing/2014/main" id="{1628618A-0693-2F57-A556-9AC297E20811}"/>
              </a:ext>
            </a:extLst>
          </p:cNvPr>
          <p:cNvSpPr>
            <a:spLocks noGrp="1"/>
          </p:cNvSpPr>
          <p:nvPr>
            <p:ph type="dt" sz="half" idx="10"/>
          </p:nvPr>
        </p:nvSpPr>
        <p:spPr/>
        <p:txBody>
          <a:bodyPr/>
          <a:lstStyle/>
          <a:p>
            <a:fld id="{D47A9A36-4EB0-BF46-AE48-7CDA251B954B}" type="datetime1">
              <a:rPr lang="en-US" smtClean="0"/>
              <a:t>3/5/2026</a:t>
            </a:fld>
            <a:endParaRPr lang="en-US" dirty="0"/>
          </a:p>
        </p:txBody>
      </p:sp>
      <p:sp>
        <p:nvSpPr>
          <p:cNvPr id="6" name="Slide Number">
            <a:extLst>
              <a:ext uri="{FF2B5EF4-FFF2-40B4-BE49-F238E27FC236}">
                <a16:creationId xmlns:a16="http://schemas.microsoft.com/office/drawing/2014/main" id="{50609980-DCCE-9A11-06A1-10CCA312022C}"/>
              </a:ext>
            </a:extLst>
          </p:cNvPr>
          <p:cNvSpPr>
            <a:spLocks noGrp="1"/>
          </p:cNvSpPr>
          <p:nvPr>
            <p:ph type="sldNum" sz="quarter" idx="12"/>
          </p:nvPr>
        </p:nvSpPr>
        <p:spPr/>
        <p:txBody>
          <a:bodyPr/>
          <a:lstStyle/>
          <a:p>
            <a:fld id="{8A7A6979-0714-4377-B894-6BE4C2D6E202}" type="slidenum">
              <a:rPr lang="en-US" smtClean="0"/>
              <a:pPr/>
              <a:t>7</a:t>
            </a:fld>
            <a:endParaRPr lang="en-US" dirty="0"/>
          </a:p>
        </p:txBody>
      </p:sp>
      <p:pic>
        <p:nvPicPr>
          <p:cNvPr id="10" name="Picture 9">
            <a:extLst>
              <a:ext uri="{FF2B5EF4-FFF2-40B4-BE49-F238E27FC236}">
                <a16:creationId xmlns:a16="http://schemas.microsoft.com/office/drawing/2014/main" id="{4E09B91E-54E1-6137-30AE-F8E5FF22C628}"/>
              </a:ext>
            </a:extLst>
          </p:cNvPr>
          <p:cNvPicPr>
            <a:picLocks noChangeAspect="1"/>
          </p:cNvPicPr>
          <p:nvPr/>
        </p:nvPicPr>
        <p:blipFill>
          <a:blip r:embed="rId2"/>
          <a:srcRect/>
          <a:stretch/>
        </p:blipFill>
        <p:spPr>
          <a:xfrm>
            <a:off x="1765300" y="6019982"/>
            <a:ext cx="4330700" cy="460284"/>
          </a:xfrm>
          <a:prstGeom prst="rect">
            <a:avLst/>
          </a:prstGeom>
        </p:spPr>
      </p:pic>
      <p:sp>
        <p:nvSpPr>
          <p:cNvPr id="8" name="Subtitle 7">
            <a:extLst>
              <a:ext uri="{FF2B5EF4-FFF2-40B4-BE49-F238E27FC236}">
                <a16:creationId xmlns:a16="http://schemas.microsoft.com/office/drawing/2014/main" id="{52FA1384-F20E-222D-192E-D9242339D883}"/>
              </a:ext>
            </a:extLst>
          </p:cNvPr>
          <p:cNvSpPr>
            <a:spLocks noGrp="1"/>
          </p:cNvSpPr>
          <p:nvPr>
            <p:ph type="subTitle" idx="1"/>
          </p:nvPr>
        </p:nvSpPr>
        <p:spPr>
          <a:xfrm>
            <a:off x="2107518" y="984571"/>
            <a:ext cx="7988982" cy="341599"/>
          </a:xfrm>
        </p:spPr>
        <p:txBody>
          <a:bodyPr/>
          <a:lstStyle/>
          <a:p>
            <a:r>
              <a:rPr lang="en-US" dirty="0"/>
              <a:t>Biographical Sketch Supplement</a:t>
            </a:r>
          </a:p>
        </p:txBody>
      </p:sp>
      <p:graphicFrame>
        <p:nvGraphicFramePr>
          <p:cNvPr id="9" name="Table 8">
            <a:extLst>
              <a:ext uri="{FF2B5EF4-FFF2-40B4-BE49-F238E27FC236}">
                <a16:creationId xmlns:a16="http://schemas.microsoft.com/office/drawing/2014/main" id="{82BA39EE-B117-6240-E412-ED389D91C166}"/>
              </a:ext>
            </a:extLst>
          </p:cNvPr>
          <p:cNvGraphicFramePr>
            <a:graphicFrameLocks noGrp="1"/>
          </p:cNvGraphicFramePr>
          <p:nvPr>
            <p:extLst>
              <p:ext uri="{D42A27DB-BD31-4B8C-83A1-F6EECF244321}">
                <p14:modId xmlns:p14="http://schemas.microsoft.com/office/powerpoint/2010/main" val="812149364"/>
              </p:ext>
            </p:extLst>
          </p:nvPr>
        </p:nvGraphicFramePr>
        <p:xfrm>
          <a:off x="817579" y="2035689"/>
          <a:ext cx="10843709" cy="3815080"/>
        </p:xfrm>
        <a:graphic>
          <a:graphicData uri="http://schemas.openxmlformats.org/drawingml/2006/table">
            <a:tbl>
              <a:tblPr firstRow="1" bandRow="1">
                <a:tableStyleId>{5C22544A-7EE6-4342-B048-85BDC9FD1C3A}</a:tableStyleId>
              </a:tblPr>
              <a:tblGrid>
                <a:gridCol w="4012605">
                  <a:extLst>
                    <a:ext uri="{9D8B030D-6E8A-4147-A177-3AD203B41FA5}">
                      <a16:colId xmlns:a16="http://schemas.microsoft.com/office/drawing/2014/main" val="3854887066"/>
                    </a:ext>
                  </a:extLst>
                </a:gridCol>
                <a:gridCol w="6831104">
                  <a:extLst>
                    <a:ext uri="{9D8B030D-6E8A-4147-A177-3AD203B41FA5}">
                      <a16:colId xmlns:a16="http://schemas.microsoft.com/office/drawing/2014/main" val="3656514140"/>
                    </a:ext>
                  </a:extLst>
                </a:gridCol>
              </a:tblGrid>
              <a:tr h="370840">
                <a:tc>
                  <a:txBody>
                    <a:bodyPr/>
                    <a:lstStyle/>
                    <a:p>
                      <a:r>
                        <a:rPr lang="en-US" sz="1600" b="1" i="0" kern="1200" dirty="0">
                          <a:solidFill>
                            <a:schemeClr val="lt1"/>
                          </a:solidFill>
                          <a:effectLst/>
                          <a:latin typeface="+mn-lt"/>
                          <a:ea typeface="+mn-ea"/>
                          <a:cs typeface="+mn-cs"/>
                        </a:rPr>
                        <a:t>Current NIH </a:t>
                      </a:r>
                      <a:r>
                        <a:rPr lang="en-US" sz="1600" b="1" i="0" kern="1200" dirty="0" err="1">
                          <a:solidFill>
                            <a:schemeClr val="lt1"/>
                          </a:solidFill>
                          <a:effectLst/>
                          <a:latin typeface="+mn-lt"/>
                          <a:ea typeface="+mn-ea"/>
                          <a:cs typeface="+mn-cs"/>
                        </a:rPr>
                        <a:t>Biosketch</a:t>
                      </a:r>
                      <a:endParaRPr lang="en-US" sz="1600" dirty="0"/>
                    </a:p>
                  </a:txBody>
                  <a:tcPr/>
                </a:tc>
                <a:tc>
                  <a:txBody>
                    <a:bodyPr/>
                    <a:lstStyle/>
                    <a:p>
                      <a:r>
                        <a:rPr lang="en-US" sz="1600" b="1" i="0" kern="1200" dirty="0">
                          <a:solidFill>
                            <a:schemeClr val="lt1"/>
                          </a:solidFill>
                          <a:effectLst/>
                          <a:latin typeface="+mn-lt"/>
                          <a:ea typeface="+mn-ea"/>
                          <a:cs typeface="+mn-cs"/>
                        </a:rPr>
                        <a:t>NIH Biographical Sketch Supplement</a:t>
                      </a:r>
                      <a:endParaRPr lang="en-US" sz="1600" dirty="0"/>
                    </a:p>
                  </a:txBody>
                  <a:tcPr/>
                </a:tc>
                <a:extLst>
                  <a:ext uri="{0D108BD9-81ED-4DB2-BD59-A6C34878D82A}">
                    <a16:rowId xmlns:a16="http://schemas.microsoft.com/office/drawing/2014/main" val="2583282112"/>
                  </a:ext>
                </a:extLst>
              </a:tr>
              <a:tr h="370840">
                <a:tc>
                  <a:txBody>
                    <a:bodyPr/>
                    <a:lstStyle/>
                    <a:p>
                      <a:r>
                        <a:rPr lang="en-US" sz="1600" b="1" i="0" kern="1200" dirty="0">
                          <a:solidFill>
                            <a:schemeClr val="dk1"/>
                          </a:solidFill>
                          <a:effectLst/>
                          <a:latin typeface="+mn-lt"/>
                          <a:ea typeface="+mn-ea"/>
                          <a:cs typeface="+mn-cs"/>
                        </a:rPr>
                        <a:t>A. Personal Statement:</a:t>
                      </a:r>
                      <a:r>
                        <a:rPr lang="en-US" sz="1600" b="0" i="0" kern="1200" dirty="0">
                          <a:solidFill>
                            <a:schemeClr val="dk1"/>
                          </a:solidFill>
                          <a:effectLst/>
                          <a:latin typeface="+mn-lt"/>
                          <a:ea typeface="+mn-ea"/>
                          <a:cs typeface="+mn-cs"/>
                        </a:rPr>
                        <a:t> Narrative and 4 product citations.</a:t>
                      </a:r>
                      <a:endParaRPr lang="en-US" sz="1600" dirty="0"/>
                    </a:p>
                  </a:txBody>
                  <a:tcPr/>
                </a:tc>
                <a:tc>
                  <a:txBody>
                    <a:bodyPr/>
                    <a:lstStyle/>
                    <a:p>
                      <a:r>
                        <a:rPr lang="en-US" sz="1600" b="1" i="0" kern="1200" dirty="0">
                          <a:solidFill>
                            <a:schemeClr val="dk1"/>
                          </a:solidFill>
                          <a:effectLst/>
                          <a:latin typeface="+mn-lt"/>
                          <a:ea typeface="+mn-ea"/>
                          <a:cs typeface="+mn-cs"/>
                        </a:rPr>
                        <a:t>Personal Statement:</a:t>
                      </a:r>
                      <a:endParaRPr lang="en-US" sz="1600" b="0" i="0" kern="1200" dirty="0">
                        <a:solidFill>
                          <a:schemeClr val="dk1"/>
                        </a:solidFill>
                        <a:effectLst/>
                        <a:latin typeface="+mn-lt"/>
                        <a:ea typeface="+mn-ea"/>
                        <a:cs typeface="+mn-cs"/>
                      </a:endParaRPr>
                    </a:p>
                    <a:p>
                      <a:r>
                        <a:rPr lang="en-US" sz="1600" b="0" i="0" kern="1200" dirty="0">
                          <a:solidFill>
                            <a:schemeClr val="dk1"/>
                          </a:solidFill>
                          <a:effectLst/>
                          <a:latin typeface="+mn-lt"/>
                          <a:ea typeface="+mn-ea"/>
                          <a:cs typeface="+mn-cs"/>
                        </a:rPr>
                        <a:t>No citations allowed.  Can provide narrative for </a:t>
                      </a:r>
                      <a:r>
                        <a:rPr lang="en-US" sz="1600" b="0" i="1" kern="1200" dirty="0">
                          <a:solidFill>
                            <a:schemeClr val="dk1"/>
                          </a:solidFill>
                          <a:effectLst/>
                          <a:latin typeface="+mn-lt"/>
                          <a:ea typeface="+mn-ea"/>
                          <a:cs typeface="+mn-cs"/>
                        </a:rPr>
                        <a:t>Personal Statement</a:t>
                      </a:r>
                      <a:r>
                        <a:rPr lang="en-US" sz="1600" b="0" i="0" kern="1200" dirty="0">
                          <a:solidFill>
                            <a:schemeClr val="dk1"/>
                          </a:solidFill>
                          <a:effectLst/>
                          <a:latin typeface="+mn-lt"/>
                          <a:ea typeface="+mn-ea"/>
                          <a:cs typeface="+mn-cs"/>
                        </a:rPr>
                        <a:t> including information on the </a:t>
                      </a:r>
                      <a:r>
                        <a:rPr lang="en-US" sz="1600" b="0" i="1" kern="1200" dirty="0">
                          <a:solidFill>
                            <a:schemeClr val="dk1"/>
                          </a:solidFill>
                          <a:effectLst/>
                          <a:latin typeface="+mn-lt"/>
                          <a:ea typeface="+mn-ea"/>
                          <a:cs typeface="+mn-cs"/>
                        </a:rPr>
                        <a:t>Products Most Closely Related to the Proposed Project, </a:t>
                      </a:r>
                      <a:r>
                        <a:rPr lang="en-US" sz="1600" b="0" i="0" kern="1200" dirty="0">
                          <a:solidFill>
                            <a:schemeClr val="dk1"/>
                          </a:solidFill>
                          <a:effectLst/>
                          <a:latin typeface="+mn-lt"/>
                          <a:ea typeface="+mn-ea"/>
                          <a:cs typeface="+mn-cs"/>
                        </a:rPr>
                        <a:t>cited in the</a:t>
                      </a:r>
                      <a:r>
                        <a:rPr lang="en-US" sz="1600" b="0" i="1" kern="1200" dirty="0">
                          <a:solidFill>
                            <a:schemeClr val="dk1"/>
                          </a:solidFill>
                          <a:effectLst/>
                          <a:latin typeface="+mn-lt"/>
                          <a:ea typeface="+mn-ea"/>
                          <a:cs typeface="+mn-cs"/>
                        </a:rPr>
                        <a:t> Products </a:t>
                      </a:r>
                      <a:r>
                        <a:rPr lang="en-US" sz="1600" b="0" i="0" kern="1200" dirty="0">
                          <a:solidFill>
                            <a:schemeClr val="dk1"/>
                          </a:solidFill>
                          <a:effectLst/>
                          <a:latin typeface="+mn-lt"/>
                          <a:ea typeface="+mn-ea"/>
                          <a:cs typeface="+mn-cs"/>
                        </a:rPr>
                        <a:t>section of the Biographical Sketch Common Form.</a:t>
                      </a:r>
                      <a:r>
                        <a:rPr lang="en-US" sz="1600" b="0" i="1" kern="1200" dirty="0">
                          <a:solidFill>
                            <a:schemeClr val="dk1"/>
                          </a:solidFill>
                          <a:effectLst/>
                          <a:latin typeface="+mn-lt"/>
                          <a:ea typeface="+mn-ea"/>
                          <a:cs typeface="+mn-cs"/>
                        </a:rPr>
                        <a:t> </a:t>
                      </a:r>
                      <a:r>
                        <a:rPr lang="en-US" sz="1600" b="0" i="0" kern="1200" dirty="0">
                          <a:solidFill>
                            <a:schemeClr val="dk1"/>
                          </a:solidFill>
                          <a:effectLst/>
                          <a:latin typeface="+mn-lt"/>
                          <a:ea typeface="+mn-ea"/>
                          <a:cs typeface="+mn-cs"/>
                        </a:rPr>
                        <a:t>Field is limited to 3,500 characters.</a:t>
                      </a:r>
                    </a:p>
                  </a:txBody>
                  <a:tcPr/>
                </a:tc>
                <a:extLst>
                  <a:ext uri="{0D108BD9-81ED-4DB2-BD59-A6C34878D82A}">
                    <a16:rowId xmlns:a16="http://schemas.microsoft.com/office/drawing/2014/main" val="1691667820"/>
                  </a:ext>
                </a:extLst>
              </a:tr>
              <a:tr h="370840">
                <a:tc>
                  <a:txBody>
                    <a:bodyPr/>
                    <a:lstStyle/>
                    <a:p>
                      <a:r>
                        <a:rPr lang="en-US" sz="1600" b="1" i="0" kern="1200" dirty="0">
                          <a:solidFill>
                            <a:schemeClr val="dk1"/>
                          </a:solidFill>
                          <a:effectLst/>
                          <a:latin typeface="+mn-lt"/>
                          <a:ea typeface="+mn-ea"/>
                          <a:cs typeface="+mn-cs"/>
                        </a:rPr>
                        <a:t>B. Positions, Scientific Appointments and Honors</a:t>
                      </a:r>
                      <a:endParaRPr lang="en-US" sz="1600" dirty="0"/>
                    </a:p>
                  </a:txBody>
                  <a:tcPr/>
                </a:tc>
                <a:tc>
                  <a:txBody>
                    <a:bodyPr/>
                    <a:lstStyle/>
                    <a:p>
                      <a:r>
                        <a:rPr lang="en-US" sz="1600" b="1" i="0" kern="1200" dirty="0">
                          <a:solidFill>
                            <a:schemeClr val="dk1"/>
                          </a:solidFill>
                          <a:effectLst/>
                          <a:latin typeface="+mn-lt"/>
                          <a:ea typeface="+mn-ea"/>
                          <a:cs typeface="+mn-cs"/>
                        </a:rPr>
                        <a:t>Honors:</a:t>
                      </a:r>
                      <a:endParaRPr lang="en-US" sz="1600" b="0" i="0" kern="1200" dirty="0">
                        <a:solidFill>
                          <a:schemeClr val="dk1"/>
                        </a:solidFill>
                        <a:effectLst/>
                        <a:latin typeface="+mn-lt"/>
                        <a:ea typeface="+mn-ea"/>
                        <a:cs typeface="+mn-cs"/>
                      </a:endParaRPr>
                    </a:p>
                    <a:p>
                      <a:r>
                        <a:rPr lang="en-US" sz="1600" b="0" i="0" kern="1200" dirty="0">
                          <a:solidFill>
                            <a:schemeClr val="dk1"/>
                          </a:solidFill>
                          <a:effectLst/>
                          <a:latin typeface="+mn-lt"/>
                          <a:ea typeface="+mn-ea"/>
                          <a:cs typeface="+mn-cs"/>
                        </a:rPr>
                        <a:t>Limited to no more than 15 entries.</a:t>
                      </a:r>
                      <a:endParaRPr lang="en-US" sz="1600" dirty="0"/>
                    </a:p>
                  </a:txBody>
                  <a:tcPr/>
                </a:tc>
                <a:extLst>
                  <a:ext uri="{0D108BD9-81ED-4DB2-BD59-A6C34878D82A}">
                    <a16:rowId xmlns:a16="http://schemas.microsoft.com/office/drawing/2014/main" val="892729771"/>
                  </a:ext>
                </a:extLst>
              </a:tr>
              <a:tr h="370840">
                <a:tc>
                  <a:txBody>
                    <a:bodyPr/>
                    <a:lstStyle/>
                    <a:p>
                      <a:r>
                        <a:rPr lang="en-US" sz="1600" b="1" i="0" kern="1200" dirty="0">
                          <a:solidFill>
                            <a:schemeClr val="dk1"/>
                          </a:solidFill>
                          <a:effectLst/>
                          <a:latin typeface="+mn-lt"/>
                          <a:ea typeface="+mn-ea"/>
                          <a:cs typeface="+mn-cs"/>
                        </a:rPr>
                        <a:t>C. Contributions to Science:</a:t>
                      </a:r>
                      <a:r>
                        <a:rPr lang="en-US" sz="1600" b="0" i="0" kern="1200" dirty="0">
                          <a:solidFill>
                            <a:schemeClr val="dk1"/>
                          </a:solidFill>
                          <a:effectLst/>
                          <a:latin typeface="+mn-lt"/>
                          <a:ea typeface="+mn-ea"/>
                          <a:cs typeface="+mn-cs"/>
                        </a:rPr>
                        <a:t> Up to 5 narrative contribution descriptions, each allowed to include citations for up to 4 products</a:t>
                      </a:r>
                      <a:endParaRPr lang="en-US" sz="1600" dirty="0"/>
                    </a:p>
                  </a:txBody>
                  <a:tcPr/>
                </a:tc>
                <a:tc>
                  <a:txBody>
                    <a:bodyPr/>
                    <a:lstStyle/>
                    <a:p>
                      <a:r>
                        <a:rPr lang="en-US" sz="1600" b="1" i="0" kern="1200" dirty="0">
                          <a:solidFill>
                            <a:schemeClr val="dk1"/>
                          </a:solidFill>
                          <a:effectLst/>
                          <a:latin typeface="+mn-lt"/>
                          <a:ea typeface="+mn-ea"/>
                          <a:cs typeface="+mn-cs"/>
                        </a:rPr>
                        <a:t>Contributions to Science:</a:t>
                      </a:r>
                      <a:endParaRPr lang="en-US" sz="1600" b="0" i="0" kern="1200" dirty="0">
                        <a:solidFill>
                          <a:schemeClr val="dk1"/>
                        </a:solidFill>
                        <a:effectLst/>
                        <a:latin typeface="+mn-lt"/>
                        <a:ea typeface="+mn-ea"/>
                        <a:cs typeface="+mn-cs"/>
                      </a:endParaRPr>
                    </a:p>
                    <a:p>
                      <a:r>
                        <a:rPr lang="en-US" sz="1600" b="0" i="0" kern="1200" dirty="0">
                          <a:solidFill>
                            <a:schemeClr val="dk1"/>
                          </a:solidFill>
                          <a:effectLst/>
                          <a:latin typeface="+mn-lt"/>
                          <a:ea typeface="+mn-ea"/>
                          <a:cs typeface="+mn-cs"/>
                        </a:rPr>
                        <a:t>No citations allowed. Can provide up to 5 narrative contributions to science. Each entry is limited up to 2,000 characters.</a:t>
                      </a:r>
                    </a:p>
                    <a:p>
                      <a:r>
                        <a:rPr lang="en-US" sz="1600" b="0" i="0" kern="1200" dirty="0">
                          <a:solidFill>
                            <a:schemeClr val="dk1"/>
                          </a:solidFill>
                          <a:effectLst/>
                          <a:latin typeface="+mn-lt"/>
                          <a:ea typeface="+mn-ea"/>
                          <a:cs typeface="+mn-cs"/>
                        </a:rPr>
                        <a:t>You may refer to products listed in the Other Significant Products section of your Biographical Sketch Common Form that are relevant to the contributions described in this section.</a:t>
                      </a:r>
                    </a:p>
                  </a:txBody>
                  <a:tcPr/>
                </a:tc>
                <a:extLst>
                  <a:ext uri="{0D108BD9-81ED-4DB2-BD59-A6C34878D82A}">
                    <a16:rowId xmlns:a16="http://schemas.microsoft.com/office/drawing/2014/main" val="2868466692"/>
                  </a:ext>
                </a:extLst>
              </a:tr>
            </a:tbl>
          </a:graphicData>
        </a:graphic>
      </p:graphicFrame>
    </p:spTree>
    <p:extLst>
      <p:ext uri="{BB962C8B-B14F-4D97-AF65-F5344CB8AC3E}">
        <p14:creationId xmlns:p14="http://schemas.microsoft.com/office/powerpoint/2010/main" val="1543477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4432D8-6CB7-CAEA-08BD-E8161AE1B53A}"/>
            </a:ext>
          </a:extLst>
        </p:cNvPr>
        <p:cNvGrpSpPr/>
        <p:nvPr/>
      </p:nvGrpSpPr>
      <p:grpSpPr>
        <a:xfrm>
          <a:off x="0" y="0"/>
          <a:ext cx="0" cy="0"/>
          <a:chOff x="0" y="0"/>
          <a:chExt cx="0" cy="0"/>
        </a:xfrm>
      </p:grpSpPr>
      <p:sp>
        <p:nvSpPr>
          <p:cNvPr id="2" name="Title">
            <a:extLst>
              <a:ext uri="{FF2B5EF4-FFF2-40B4-BE49-F238E27FC236}">
                <a16:creationId xmlns:a16="http://schemas.microsoft.com/office/drawing/2014/main" id="{764D9D09-0C52-BB29-3C1D-998A464505C9}"/>
              </a:ext>
            </a:extLst>
          </p:cNvPr>
          <p:cNvSpPr>
            <a:spLocks noGrp="1"/>
          </p:cNvSpPr>
          <p:nvPr>
            <p:ph type="ctrTitle"/>
          </p:nvPr>
        </p:nvSpPr>
        <p:spPr>
          <a:xfrm>
            <a:off x="2072350" y="401857"/>
            <a:ext cx="10084480" cy="498598"/>
          </a:xfrm>
        </p:spPr>
        <p:txBody>
          <a:bodyPr/>
          <a:lstStyle/>
          <a:p>
            <a:r>
              <a:rPr lang="en-US" dirty="0">
                <a:latin typeface="Arial Narrow" panose="020B0604020202020204" pitchFamily="34" charset="0"/>
                <a:cs typeface="Arial Narrow" panose="020B0604020202020204" pitchFamily="34" charset="0"/>
              </a:rPr>
              <a:t>NIH Common Forms: Current &amp; Pending Support</a:t>
            </a:r>
          </a:p>
        </p:txBody>
      </p:sp>
      <p:sp>
        <p:nvSpPr>
          <p:cNvPr id="4" name="Body Text">
            <a:extLst>
              <a:ext uri="{FF2B5EF4-FFF2-40B4-BE49-F238E27FC236}">
                <a16:creationId xmlns:a16="http://schemas.microsoft.com/office/drawing/2014/main" id="{7806CE10-ED04-6239-285B-BCB7108D56CD}"/>
              </a:ext>
            </a:extLst>
          </p:cNvPr>
          <p:cNvSpPr>
            <a:spLocks noGrp="1"/>
          </p:cNvSpPr>
          <p:nvPr>
            <p:ph type="body" sz="quarter" idx="14"/>
          </p:nvPr>
        </p:nvSpPr>
        <p:spPr>
          <a:xfrm>
            <a:off x="2107520" y="1330966"/>
            <a:ext cx="8586147" cy="4247945"/>
          </a:xfrm>
        </p:spPr>
        <p:txBody>
          <a:bodyPr>
            <a:noAutofit/>
          </a:bodyPr>
          <a:lstStyle/>
          <a:p>
            <a:r>
              <a:rPr lang="en-US" dirty="0"/>
              <a:t>Generated in SciENcv.</a:t>
            </a:r>
          </a:p>
          <a:p>
            <a:endParaRPr lang="en-US" dirty="0">
              <a:latin typeface="Arial" panose="020B0604020202020204" pitchFamily="34" charset="0"/>
              <a:cs typeface="Arial" panose="020B0604020202020204" pitchFamily="34" charset="0"/>
            </a:endParaRPr>
          </a:p>
        </p:txBody>
      </p:sp>
      <p:sp>
        <p:nvSpPr>
          <p:cNvPr id="5" name="Date">
            <a:extLst>
              <a:ext uri="{FF2B5EF4-FFF2-40B4-BE49-F238E27FC236}">
                <a16:creationId xmlns:a16="http://schemas.microsoft.com/office/drawing/2014/main" id="{74C27E11-8784-6658-F762-2A033706839A}"/>
              </a:ext>
            </a:extLst>
          </p:cNvPr>
          <p:cNvSpPr>
            <a:spLocks noGrp="1"/>
          </p:cNvSpPr>
          <p:nvPr>
            <p:ph type="dt" sz="half" idx="10"/>
          </p:nvPr>
        </p:nvSpPr>
        <p:spPr/>
        <p:txBody>
          <a:bodyPr/>
          <a:lstStyle/>
          <a:p>
            <a:fld id="{D47A9A36-4EB0-BF46-AE48-7CDA251B954B}" type="datetime1">
              <a:rPr lang="en-US" smtClean="0"/>
              <a:t>3/5/2026</a:t>
            </a:fld>
            <a:endParaRPr lang="en-US" dirty="0"/>
          </a:p>
        </p:txBody>
      </p:sp>
      <p:sp>
        <p:nvSpPr>
          <p:cNvPr id="6" name="Slide Number">
            <a:extLst>
              <a:ext uri="{FF2B5EF4-FFF2-40B4-BE49-F238E27FC236}">
                <a16:creationId xmlns:a16="http://schemas.microsoft.com/office/drawing/2014/main" id="{B0FCE0EA-5A54-C1CA-EF10-6C6BEFDEC7A0}"/>
              </a:ext>
            </a:extLst>
          </p:cNvPr>
          <p:cNvSpPr>
            <a:spLocks noGrp="1"/>
          </p:cNvSpPr>
          <p:nvPr>
            <p:ph type="sldNum" sz="quarter" idx="12"/>
          </p:nvPr>
        </p:nvSpPr>
        <p:spPr/>
        <p:txBody>
          <a:bodyPr/>
          <a:lstStyle/>
          <a:p>
            <a:fld id="{8A7A6979-0714-4377-B894-6BE4C2D6E202}" type="slidenum">
              <a:rPr lang="en-US" smtClean="0"/>
              <a:pPr/>
              <a:t>8</a:t>
            </a:fld>
            <a:endParaRPr lang="en-US" dirty="0"/>
          </a:p>
        </p:txBody>
      </p:sp>
      <p:pic>
        <p:nvPicPr>
          <p:cNvPr id="10" name="Picture 9">
            <a:extLst>
              <a:ext uri="{FF2B5EF4-FFF2-40B4-BE49-F238E27FC236}">
                <a16:creationId xmlns:a16="http://schemas.microsoft.com/office/drawing/2014/main" id="{36FEF34D-D393-87BA-EE03-934EB8715CD1}"/>
              </a:ext>
            </a:extLst>
          </p:cNvPr>
          <p:cNvPicPr>
            <a:picLocks noChangeAspect="1"/>
          </p:cNvPicPr>
          <p:nvPr/>
        </p:nvPicPr>
        <p:blipFill>
          <a:blip r:embed="rId2"/>
          <a:srcRect/>
          <a:stretch/>
        </p:blipFill>
        <p:spPr>
          <a:xfrm>
            <a:off x="1765300" y="6019982"/>
            <a:ext cx="4330700" cy="460284"/>
          </a:xfrm>
          <a:prstGeom prst="rect">
            <a:avLst/>
          </a:prstGeom>
        </p:spPr>
      </p:pic>
      <p:sp>
        <p:nvSpPr>
          <p:cNvPr id="8" name="Subtitle 7">
            <a:extLst>
              <a:ext uri="{FF2B5EF4-FFF2-40B4-BE49-F238E27FC236}">
                <a16:creationId xmlns:a16="http://schemas.microsoft.com/office/drawing/2014/main" id="{03B7F49C-BCCD-00ED-B182-CFE238B1A713}"/>
              </a:ext>
            </a:extLst>
          </p:cNvPr>
          <p:cNvSpPr>
            <a:spLocks noGrp="1"/>
          </p:cNvSpPr>
          <p:nvPr>
            <p:ph type="subTitle" idx="1"/>
          </p:nvPr>
        </p:nvSpPr>
        <p:spPr>
          <a:xfrm>
            <a:off x="2107518" y="984571"/>
            <a:ext cx="7988982" cy="341599"/>
          </a:xfrm>
        </p:spPr>
        <p:txBody>
          <a:bodyPr/>
          <a:lstStyle/>
          <a:p>
            <a:r>
              <a:rPr lang="en-US" dirty="0"/>
              <a:t>Notable Changes</a:t>
            </a:r>
          </a:p>
        </p:txBody>
      </p:sp>
      <p:graphicFrame>
        <p:nvGraphicFramePr>
          <p:cNvPr id="9" name="Table 8">
            <a:extLst>
              <a:ext uri="{FF2B5EF4-FFF2-40B4-BE49-F238E27FC236}">
                <a16:creationId xmlns:a16="http://schemas.microsoft.com/office/drawing/2014/main" id="{A4B0C250-4D95-BA9B-3D56-95118E9E5305}"/>
              </a:ext>
            </a:extLst>
          </p:cNvPr>
          <p:cNvGraphicFramePr>
            <a:graphicFrameLocks noGrp="1"/>
          </p:cNvGraphicFramePr>
          <p:nvPr>
            <p:extLst>
              <p:ext uri="{D42A27DB-BD31-4B8C-83A1-F6EECF244321}">
                <p14:modId xmlns:p14="http://schemas.microsoft.com/office/powerpoint/2010/main" val="3446714322"/>
              </p:ext>
            </p:extLst>
          </p:nvPr>
        </p:nvGraphicFramePr>
        <p:xfrm>
          <a:off x="817579" y="1629881"/>
          <a:ext cx="10843709" cy="4307840"/>
        </p:xfrm>
        <a:graphic>
          <a:graphicData uri="http://schemas.openxmlformats.org/drawingml/2006/table">
            <a:tbl>
              <a:tblPr firstRow="1" bandRow="1">
                <a:tableStyleId>{5C22544A-7EE6-4342-B048-85BDC9FD1C3A}</a:tableStyleId>
              </a:tblPr>
              <a:tblGrid>
                <a:gridCol w="4410637">
                  <a:extLst>
                    <a:ext uri="{9D8B030D-6E8A-4147-A177-3AD203B41FA5}">
                      <a16:colId xmlns:a16="http://schemas.microsoft.com/office/drawing/2014/main" val="3854887066"/>
                    </a:ext>
                  </a:extLst>
                </a:gridCol>
                <a:gridCol w="6433072">
                  <a:extLst>
                    <a:ext uri="{9D8B030D-6E8A-4147-A177-3AD203B41FA5}">
                      <a16:colId xmlns:a16="http://schemas.microsoft.com/office/drawing/2014/main" val="3656514140"/>
                    </a:ext>
                  </a:extLst>
                </a:gridCol>
              </a:tblGrid>
              <a:tr h="370840">
                <a:tc>
                  <a:txBody>
                    <a:bodyPr/>
                    <a:lstStyle/>
                    <a:p>
                      <a:r>
                        <a:rPr lang="en-US" sz="1600" b="1" i="0" kern="1200" dirty="0">
                          <a:solidFill>
                            <a:schemeClr val="lt1"/>
                          </a:solidFill>
                          <a:effectLst/>
                          <a:latin typeface="+mn-lt"/>
                          <a:ea typeface="+mn-ea"/>
                          <a:cs typeface="+mn-cs"/>
                        </a:rPr>
                        <a:t>Current NIH Other Support</a:t>
                      </a:r>
                      <a:endParaRPr lang="en-US" sz="1600" dirty="0"/>
                    </a:p>
                  </a:txBody>
                  <a:tcPr/>
                </a:tc>
                <a:tc>
                  <a:txBody>
                    <a:bodyPr/>
                    <a:lstStyle/>
                    <a:p>
                      <a:r>
                        <a:rPr lang="en-US" sz="1800" b="1" i="0" kern="1200" dirty="0">
                          <a:solidFill>
                            <a:schemeClr val="lt1"/>
                          </a:solidFill>
                          <a:effectLst/>
                          <a:latin typeface="+mn-lt"/>
                          <a:ea typeface="+mn-ea"/>
                          <a:cs typeface="+mn-cs"/>
                        </a:rPr>
                        <a:t>Current and Pending (C&amp;P) Common Form</a:t>
                      </a:r>
                      <a:endParaRPr lang="en-US" sz="1600" dirty="0"/>
                    </a:p>
                  </a:txBody>
                  <a:tcPr/>
                </a:tc>
                <a:extLst>
                  <a:ext uri="{0D108BD9-81ED-4DB2-BD59-A6C34878D82A}">
                    <a16:rowId xmlns:a16="http://schemas.microsoft.com/office/drawing/2014/main" val="2583282112"/>
                  </a:ext>
                </a:extLst>
              </a:tr>
              <a:tr h="370840">
                <a:tc>
                  <a:txBody>
                    <a:bodyPr/>
                    <a:lstStyle/>
                    <a:p>
                      <a:r>
                        <a:rPr lang="en-US" sz="1400" b="1" i="0" kern="1200" dirty="0">
                          <a:solidFill>
                            <a:schemeClr val="dk1"/>
                          </a:solidFill>
                          <a:effectLst/>
                          <a:latin typeface="+mn-lt"/>
                          <a:ea typeface="+mn-ea"/>
                          <a:cs typeface="+mn-cs"/>
                        </a:rPr>
                        <a:t>Person Months:</a:t>
                      </a:r>
                      <a:endParaRPr lang="en-US" sz="1400" b="0" i="0" kern="1200" dirty="0">
                        <a:solidFill>
                          <a:schemeClr val="dk1"/>
                        </a:solidFill>
                        <a:effectLst/>
                        <a:latin typeface="+mn-lt"/>
                        <a:ea typeface="+mn-ea"/>
                        <a:cs typeface="+mn-cs"/>
                      </a:endParaRPr>
                    </a:p>
                    <a:p>
                      <a:r>
                        <a:rPr lang="en-US" sz="1400" b="0" i="0" kern="1200" dirty="0">
                          <a:solidFill>
                            <a:schemeClr val="dk1"/>
                          </a:solidFill>
                          <a:effectLst/>
                          <a:latin typeface="+mn-lt"/>
                          <a:ea typeface="+mn-ea"/>
                          <a:cs typeface="+mn-cs"/>
                        </a:rPr>
                        <a:t>Effort is classified as either calendar or academic/summer months.</a:t>
                      </a:r>
                    </a:p>
                  </a:txBody>
                  <a:tcPr/>
                </a:tc>
                <a:tc>
                  <a:txBody>
                    <a:bodyPr/>
                    <a:lstStyle/>
                    <a:p>
                      <a:r>
                        <a:rPr lang="en-US" sz="1400" b="1" i="0" kern="1200" dirty="0">
                          <a:solidFill>
                            <a:schemeClr val="dk1"/>
                          </a:solidFill>
                          <a:effectLst/>
                          <a:latin typeface="+mn-lt"/>
                          <a:ea typeface="+mn-ea"/>
                          <a:cs typeface="+mn-cs"/>
                        </a:rPr>
                        <a:t>Person-Month(s) (or Partial Person-Months):</a:t>
                      </a:r>
                      <a:r>
                        <a:rPr lang="en-US" sz="1400" b="0" i="0" kern="1200" dirty="0">
                          <a:solidFill>
                            <a:schemeClr val="dk1"/>
                          </a:solidFill>
                          <a:effectLst/>
                          <a:latin typeface="+mn-lt"/>
                          <a:ea typeface="+mn-ea"/>
                          <a:cs typeface="+mn-cs"/>
                        </a:rPr>
                        <a:t> Effort is classified only in person months not calendar or academic/summer. For example: an individual’s effort currently expressed as 1.2 calendar months, or 0.9 academic and 0.3 summer would be expressed as 1.2 person months on the Current and Pending (Other) Support Common Form.</a:t>
                      </a:r>
                    </a:p>
                  </a:txBody>
                  <a:tcPr/>
                </a:tc>
                <a:extLst>
                  <a:ext uri="{0D108BD9-81ED-4DB2-BD59-A6C34878D82A}">
                    <a16:rowId xmlns:a16="http://schemas.microsoft.com/office/drawing/2014/main" val="1691667820"/>
                  </a:ext>
                </a:extLst>
              </a:tr>
              <a:tr h="370840">
                <a:tc>
                  <a:txBody>
                    <a:bodyPr/>
                    <a:lstStyle/>
                    <a:p>
                      <a:r>
                        <a:rPr lang="en-US" sz="1400" b="1" i="0" kern="1200" dirty="0">
                          <a:solidFill>
                            <a:schemeClr val="dk1"/>
                          </a:solidFill>
                          <a:effectLst/>
                          <a:latin typeface="+mn-lt"/>
                          <a:ea typeface="+mn-ea"/>
                          <a:cs typeface="+mn-cs"/>
                        </a:rPr>
                        <a:t>Major Goals:</a:t>
                      </a:r>
                      <a:endParaRPr lang="en-US" sz="1400" dirty="0"/>
                    </a:p>
                  </a:txBody>
                  <a:tcPr/>
                </a:tc>
                <a:tc>
                  <a:txBody>
                    <a:bodyPr/>
                    <a:lstStyle/>
                    <a:p>
                      <a:r>
                        <a:rPr lang="en-US" sz="1400" b="1" i="0" kern="1200" dirty="0">
                          <a:solidFill>
                            <a:schemeClr val="dk1"/>
                          </a:solidFill>
                          <a:effectLst/>
                          <a:latin typeface="+mn-lt"/>
                          <a:ea typeface="+mn-ea"/>
                          <a:cs typeface="+mn-cs"/>
                        </a:rPr>
                        <a:t>Overall Objectives:</a:t>
                      </a:r>
                      <a:r>
                        <a:rPr lang="en-US" sz="1400" b="0" i="0" kern="1200" dirty="0">
                          <a:solidFill>
                            <a:schemeClr val="dk1"/>
                          </a:solidFill>
                          <a:effectLst/>
                          <a:latin typeface="+mn-lt"/>
                          <a:ea typeface="+mn-ea"/>
                          <a:cs typeface="+mn-cs"/>
                        </a:rPr>
                        <a:t> The field label changed; limited to 1,500 characters.</a:t>
                      </a:r>
                      <a:endParaRPr lang="en-US" sz="1400" dirty="0"/>
                    </a:p>
                  </a:txBody>
                  <a:tcPr/>
                </a:tc>
                <a:extLst>
                  <a:ext uri="{0D108BD9-81ED-4DB2-BD59-A6C34878D82A}">
                    <a16:rowId xmlns:a16="http://schemas.microsoft.com/office/drawing/2014/main" val="892729771"/>
                  </a:ext>
                </a:extLst>
              </a:tr>
              <a:tr h="370840">
                <a:tc>
                  <a:txBody>
                    <a:bodyPr/>
                    <a:lstStyle/>
                    <a:p>
                      <a:r>
                        <a:rPr lang="en-US" sz="1400" b="1" i="0" kern="1200" dirty="0">
                          <a:solidFill>
                            <a:schemeClr val="dk1"/>
                          </a:solidFill>
                          <a:effectLst/>
                          <a:latin typeface="+mn-lt"/>
                          <a:ea typeface="+mn-ea"/>
                          <a:cs typeface="+mn-cs"/>
                        </a:rPr>
                        <a:t>Estimated Dollar Value of In-Kind Contribution:</a:t>
                      </a:r>
                      <a:r>
                        <a:rPr lang="en-US" sz="1400" b="0" i="0" kern="1200" dirty="0">
                          <a:solidFill>
                            <a:schemeClr val="dk1"/>
                          </a:solidFill>
                          <a:effectLst/>
                          <a:latin typeface="+mn-lt"/>
                          <a:ea typeface="+mn-ea"/>
                          <a:cs typeface="+mn-cs"/>
                        </a:rPr>
                        <a:t> An estimate always needed to be reported regardless of time commitment or dollar value.</a:t>
                      </a:r>
                      <a:endParaRPr lang="en-US" sz="1200" b="0" dirty="0"/>
                    </a:p>
                  </a:txBody>
                  <a:tcPr/>
                </a:tc>
                <a:tc>
                  <a:txBody>
                    <a:bodyPr/>
                    <a:lstStyle/>
                    <a:p>
                      <a:r>
                        <a:rPr lang="en-US" sz="1400" b="1" i="0" kern="1200" dirty="0">
                          <a:solidFill>
                            <a:schemeClr val="dk1"/>
                          </a:solidFill>
                          <a:effectLst/>
                          <a:latin typeface="+mn-lt"/>
                          <a:ea typeface="+mn-ea"/>
                          <a:cs typeface="+mn-cs"/>
                        </a:rPr>
                        <a:t>US Dollar Value of In-Kind Contribution: </a:t>
                      </a:r>
                      <a:r>
                        <a:rPr lang="en-US" sz="1400" b="0" i="0" kern="1200" dirty="0">
                          <a:solidFill>
                            <a:schemeClr val="dk1"/>
                          </a:solidFill>
                          <a:effectLst/>
                          <a:latin typeface="+mn-lt"/>
                          <a:ea typeface="+mn-ea"/>
                          <a:cs typeface="+mn-cs"/>
                        </a:rPr>
                        <a:t>The field label changed and an In-Kind Contribution should only be reported if estimated at $5000 or more and requires a commitment of the individual’s time.</a:t>
                      </a:r>
                    </a:p>
                  </a:txBody>
                  <a:tcPr/>
                </a:tc>
                <a:extLst>
                  <a:ext uri="{0D108BD9-81ED-4DB2-BD59-A6C34878D82A}">
                    <a16:rowId xmlns:a16="http://schemas.microsoft.com/office/drawing/2014/main" val="1108841230"/>
                  </a:ext>
                </a:extLst>
              </a:tr>
              <a:tr h="370840">
                <a:tc>
                  <a:txBody>
                    <a:bodyPr/>
                    <a:lstStyle/>
                    <a:p>
                      <a:r>
                        <a:rPr lang="en-US" sz="1400" b="1" i="0" kern="1200" dirty="0">
                          <a:solidFill>
                            <a:schemeClr val="dk1"/>
                          </a:solidFill>
                          <a:effectLst/>
                          <a:latin typeface="+mn-lt"/>
                          <a:ea typeface="+mn-ea"/>
                          <a:cs typeface="+mn-cs"/>
                        </a:rPr>
                        <a:t>Overlap Section: </a:t>
                      </a:r>
                      <a:r>
                        <a:rPr lang="en-US" sz="1400" b="0" i="0" kern="1200" dirty="0">
                          <a:solidFill>
                            <a:schemeClr val="dk1"/>
                          </a:solidFill>
                          <a:effectLst/>
                          <a:latin typeface="+mn-lt"/>
                          <a:ea typeface="+mn-ea"/>
                          <a:cs typeface="+mn-cs"/>
                        </a:rPr>
                        <a:t>Currently Overlap is summarized at the end of the document rather than for each Other Support Entry.</a:t>
                      </a:r>
                      <a:endParaRPr lang="en-US" sz="1400" b="0" dirty="0"/>
                    </a:p>
                  </a:txBody>
                  <a:tcPr/>
                </a:tc>
                <a:tc>
                  <a:txBody>
                    <a:bodyPr/>
                    <a:lstStyle/>
                    <a:p>
                      <a:r>
                        <a:rPr lang="en-US" sz="1400" b="1" i="0" kern="1200" dirty="0">
                          <a:solidFill>
                            <a:schemeClr val="dk1"/>
                          </a:solidFill>
                          <a:effectLst/>
                          <a:latin typeface="+mn-lt"/>
                          <a:ea typeface="+mn-ea"/>
                          <a:cs typeface="+mn-cs"/>
                        </a:rPr>
                        <a:t>Statement of Potential Overlap: </a:t>
                      </a:r>
                      <a:r>
                        <a:rPr lang="en-US" sz="1400" b="0" i="0" kern="1200" dirty="0">
                          <a:solidFill>
                            <a:schemeClr val="dk1"/>
                          </a:solidFill>
                          <a:effectLst/>
                          <a:latin typeface="+mn-lt"/>
                          <a:ea typeface="+mn-ea"/>
                          <a:cs typeface="+mn-cs"/>
                        </a:rPr>
                        <a:t>Each Proposal, Active Project or In-Kind Contribution entry will have its own Statement of Potential Overlap rather than being summarized at the end.</a:t>
                      </a:r>
                    </a:p>
                  </a:txBody>
                  <a:tcPr/>
                </a:tc>
                <a:extLst>
                  <a:ext uri="{0D108BD9-81ED-4DB2-BD59-A6C34878D82A}">
                    <a16:rowId xmlns:a16="http://schemas.microsoft.com/office/drawing/2014/main" val="2868466692"/>
                  </a:ext>
                </a:extLst>
              </a:tr>
              <a:tr h="370840">
                <a:tc>
                  <a:txBody>
                    <a:bodyPr/>
                    <a:lstStyle/>
                    <a:p>
                      <a:r>
                        <a:rPr lang="en-US" sz="1400" b="1" i="0" kern="1200" dirty="0">
                          <a:solidFill>
                            <a:schemeClr val="dk1"/>
                          </a:solidFill>
                          <a:effectLst/>
                          <a:latin typeface="+mn-lt"/>
                          <a:ea typeface="+mn-ea"/>
                          <a:cs typeface="+mn-cs"/>
                        </a:rPr>
                        <a:t>Supporting Documentation:</a:t>
                      </a:r>
                      <a:endParaRPr lang="en-US" sz="1400" b="0" i="0" kern="1200" dirty="0">
                        <a:solidFill>
                          <a:schemeClr val="dk1"/>
                        </a:solidFill>
                        <a:effectLst/>
                        <a:latin typeface="+mn-lt"/>
                        <a:ea typeface="+mn-ea"/>
                        <a:cs typeface="+mn-cs"/>
                      </a:endParaRPr>
                    </a:p>
                    <a:p>
                      <a:r>
                        <a:rPr lang="en-US" sz="1400" b="0" i="0" kern="1200" dirty="0">
                          <a:solidFill>
                            <a:schemeClr val="dk1"/>
                          </a:solidFill>
                          <a:effectLst/>
                          <a:latin typeface="+mn-lt"/>
                          <a:ea typeface="+mn-ea"/>
                          <a:cs typeface="+mn-cs"/>
                        </a:rPr>
                        <a:t>Currently, provided/appended as a PDF following the Other Support form.</a:t>
                      </a:r>
                    </a:p>
                    <a:p>
                      <a:endParaRPr lang="en-US" sz="1400" dirty="0"/>
                    </a:p>
                  </a:txBody>
                  <a:tcPr/>
                </a:tc>
                <a:tc>
                  <a:txBody>
                    <a:bodyPr/>
                    <a:lstStyle/>
                    <a:p>
                      <a:r>
                        <a:rPr lang="en-US" sz="1400" b="1" i="0" kern="1200" dirty="0">
                          <a:solidFill>
                            <a:schemeClr val="dk1"/>
                          </a:solidFill>
                          <a:effectLst/>
                          <a:latin typeface="+mn-lt"/>
                          <a:ea typeface="+mn-ea"/>
                          <a:cs typeface="+mn-cs"/>
                        </a:rPr>
                        <a:t>Supporting Documentation: </a:t>
                      </a:r>
                      <a:r>
                        <a:rPr lang="en-US" sz="1400" b="0" i="0" kern="1200" dirty="0">
                          <a:solidFill>
                            <a:schemeClr val="dk1"/>
                          </a:solidFill>
                          <a:effectLst/>
                          <a:latin typeface="+mn-lt"/>
                          <a:ea typeface="+mn-ea"/>
                          <a:cs typeface="+mn-cs"/>
                        </a:rPr>
                        <a:t>This document will not be attached to the C&amp;P (Other) Support document produced in SciENcv. It will be attached in a separate field alongside the C&amp;P (Other) Support document when submitting via the Just-In-Time, RPPR, or Prior Approval modules.</a:t>
                      </a:r>
                    </a:p>
                  </a:txBody>
                  <a:tcPr/>
                </a:tc>
                <a:extLst>
                  <a:ext uri="{0D108BD9-81ED-4DB2-BD59-A6C34878D82A}">
                    <a16:rowId xmlns:a16="http://schemas.microsoft.com/office/drawing/2014/main" val="4015461733"/>
                  </a:ext>
                </a:extLst>
              </a:tr>
            </a:tbl>
          </a:graphicData>
        </a:graphic>
      </p:graphicFrame>
    </p:spTree>
    <p:extLst>
      <p:ext uri="{BB962C8B-B14F-4D97-AF65-F5344CB8AC3E}">
        <p14:creationId xmlns:p14="http://schemas.microsoft.com/office/powerpoint/2010/main" val="3755533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A66BFB-FBEC-810D-8F82-22683DF00EC3}"/>
            </a:ext>
          </a:extLst>
        </p:cNvPr>
        <p:cNvGrpSpPr/>
        <p:nvPr/>
      </p:nvGrpSpPr>
      <p:grpSpPr>
        <a:xfrm>
          <a:off x="0" y="0"/>
          <a:ext cx="0" cy="0"/>
          <a:chOff x="0" y="0"/>
          <a:chExt cx="0" cy="0"/>
        </a:xfrm>
      </p:grpSpPr>
      <p:sp>
        <p:nvSpPr>
          <p:cNvPr id="2" name="Title">
            <a:extLst>
              <a:ext uri="{FF2B5EF4-FFF2-40B4-BE49-F238E27FC236}">
                <a16:creationId xmlns:a16="http://schemas.microsoft.com/office/drawing/2014/main" id="{16B3E8E9-0F24-9F0F-EE08-DADD0AF50730}"/>
              </a:ext>
            </a:extLst>
          </p:cNvPr>
          <p:cNvSpPr>
            <a:spLocks noGrp="1"/>
          </p:cNvSpPr>
          <p:nvPr>
            <p:ph type="ctrTitle"/>
          </p:nvPr>
        </p:nvSpPr>
        <p:spPr>
          <a:xfrm>
            <a:off x="2107520" y="437030"/>
            <a:ext cx="7988980" cy="498598"/>
          </a:xfrm>
        </p:spPr>
        <p:txBody>
          <a:bodyPr/>
          <a:lstStyle/>
          <a:p>
            <a:r>
              <a:rPr lang="en-US" dirty="0">
                <a:latin typeface="Arial Narrow" panose="020B0604020202020204" pitchFamily="34" charset="0"/>
                <a:cs typeface="Arial Narrow" panose="020B0604020202020204" pitchFamily="34" charset="0"/>
              </a:rPr>
              <a:t>NIH Common Forms: SPS Support</a:t>
            </a:r>
          </a:p>
        </p:txBody>
      </p:sp>
      <p:sp>
        <p:nvSpPr>
          <p:cNvPr id="3" name="Subhead">
            <a:extLst>
              <a:ext uri="{FF2B5EF4-FFF2-40B4-BE49-F238E27FC236}">
                <a16:creationId xmlns:a16="http://schemas.microsoft.com/office/drawing/2014/main" id="{A5035BAF-53F9-8235-5BF4-9FA4F6FC8F10}"/>
              </a:ext>
            </a:extLst>
          </p:cNvPr>
          <p:cNvSpPr>
            <a:spLocks noGrp="1"/>
          </p:cNvSpPr>
          <p:nvPr>
            <p:ph type="subTitle" idx="1"/>
          </p:nvPr>
        </p:nvSpPr>
        <p:spPr>
          <a:xfrm>
            <a:off x="2107518" y="1011678"/>
            <a:ext cx="8476662" cy="338554"/>
          </a:xfrm>
        </p:spPr>
        <p:txBody>
          <a:bodyPr/>
          <a:lstStyle/>
          <a:p>
            <a:r>
              <a:rPr lang="en-US" dirty="0">
                <a:latin typeface="Arial" panose="020B0604020202020204" pitchFamily="34" charset="0"/>
                <a:cs typeface="Arial" panose="020B0604020202020204" pitchFamily="34" charset="0"/>
              </a:rPr>
              <a:t>Assistance Available:</a:t>
            </a:r>
          </a:p>
        </p:txBody>
      </p:sp>
      <p:sp>
        <p:nvSpPr>
          <p:cNvPr id="4" name="Body Text">
            <a:extLst>
              <a:ext uri="{FF2B5EF4-FFF2-40B4-BE49-F238E27FC236}">
                <a16:creationId xmlns:a16="http://schemas.microsoft.com/office/drawing/2014/main" id="{2BFA4EAD-0E37-BFA0-5F35-85BD852508CF}"/>
              </a:ext>
            </a:extLst>
          </p:cNvPr>
          <p:cNvSpPr>
            <a:spLocks noGrp="1"/>
          </p:cNvSpPr>
          <p:nvPr>
            <p:ph type="body" sz="quarter" idx="14"/>
          </p:nvPr>
        </p:nvSpPr>
        <p:spPr>
          <a:xfrm>
            <a:off x="2107520" y="1406270"/>
            <a:ext cx="8586147" cy="4247945"/>
          </a:xfrm>
        </p:spPr>
        <p:txBody>
          <a:bodyPr>
            <a:noAutofit/>
          </a:bodyPr>
          <a:lstStyle/>
          <a:p>
            <a:r>
              <a:rPr lang="en-US" dirty="0">
                <a:latin typeface="Arial" panose="020B0604020202020204" pitchFamily="34" charset="0"/>
                <a:cs typeface="Arial" panose="020B0604020202020204" pitchFamily="34" charset="0"/>
              </a:rPr>
              <a:t>SPS cannot assist with completing the forms in SciENcv or be assigned as delegates</a:t>
            </a:r>
          </a:p>
          <a:p>
            <a:r>
              <a:rPr lang="en-US" dirty="0">
                <a:latin typeface="Arial" panose="020B0604020202020204" pitchFamily="34" charset="0"/>
                <a:cs typeface="Arial" panose="020B0604020202020204" pitchFamily="34" charset="0"/>
              </a:rPr>
              <a:t>Data provided for Current &amp; Pending (Other) Support</a:t>
            </a:r>
          </a:p>
          <a:p>
            <a:pPr lvl="1"/>
            <a:r>
              <a:rPr lang="en-US" dirty="0">
                <a:latin typeface="Arial" panose="020B0604020202020204" pitchFamily="34" charset="0"/>
                <a:cs typeface="Arial" panose="020B0604020202020204" pitchFamily="34" charset="0"/>
              </a:rPr>
              <a:t>SPS support staff will send a spreadsheet that includes all available data points for pending proposals and sponsored awards which are housed in the SPS system</a:t>
            </a:r>
          </a:p>
          <a:p>
            <a:pPr lvl="1"/>
            <a:r>
              <a:rPr lang="en-US" dirty="0">
                <a:latin typeface="Arial" panose="020B0604020202020204" pitchFamily="34" charset="0"/>
                <a:cs typeface="Arial" panose="020B0604020202020204" pitchFamily="34" charset="0"/>
              </a:rPr>
              <a:t>Investigators should provide any required updates to that data</a:t>
            </a:r>
          </a:p>
          <a:p>
            <a:pPr lvl="2"/>
            <a:r>
              <a:rPr lang="en-US" dirty="0">
                <a:latin typeface="Arial" panose="020B0604020202020204" pitchFamily="34" charset="0"/>
                <a:cs typeface="Arial" panose="020B0604020202020204" pitchFamily="34" charset="0"/>
              </a:rPr>
              <a:t>Changes to award/pending status</a:t>
            </a:r>
          </a:p>
          <a:p>
            <a:pPr lvl="2"/>
            <a:r>
              <a:rPr lang="en-US" dirty="0">
                <a:latin typeface="Arial" panose="020B0604020202020204" pitchFamily="34" charset="0"/>
                <a:cs typeface="Arial" panose="020B0604020202020204" pitchFamily="34" charset="0"/>
              </a:rPr>
              <a:t>Changes to effort</a:t>
            </a:r>
          </a:p>
          <a:p>
            <a:pPr lvl="2"/>
            <a:r>
              <a:rPr lang="en-US" dirty="0">
                <a:latin typeface="Arial" panose="020B0604020202020204" pitchFamily="34" charset="0"/>
                <a:cs typeface="Arial" panose="020B0604020202020204" pitchFamily="34" charset="0"/>
              </a:rPr>
              <a:t>Updates to Objectives</a:t>
            </a:r>
          </a:p>
          <a:p>
            <a:pPr lvl="1"/>
            <a:r>
              <a:rPr lang="en-US" dirty="0">
                <a:latin typeface="Arial" panose="020B0604020202020204" pitchFamily="34" charset="0"/>
                <a:cs typeface="Arial" panose="020B0604020202020204" pitchFamily="34" charset="0"/>
              </a:rPr>
              <a:t>SPS will provide an XML file the investigator can upload into SciENcv</a:t>
            </a:r>
          </a:p>
          <a:p>
            <a:pPr lvl="2"/>
            <a:r>
              <a:rPr lang="en-US" dirty="0">
                <a:latin typeface="Arial" panose="020B0604020202020204" pitchFamily="34" charset="0"/>
                <a:cs typeface="Arial" panose="020B0604020202020204" pitchFamily="34" charset="0"/>
              </a:rPr>
              <a:t>ORCID </a:t>
            </a:r>
            <a:r>
              <a:rPr lang="en-US" dirty="0" err="1">
                <a:latin typeface="Arial" panose="020B0604020202020204" pitchFamily="34" charset="0"/>
                <a:cs typeface="Arial" panose="020B0604020202020204" pitchFamily="34" charset="0"/>
              </a:rPr>
              <a:t>iD</a:t>
            </a:r>
            <a:r>
              <a:rPr lang="en-US" dirty="0">
                <a:latin typeface="Arial" panose="020B0604020202020204" pitchFamily="34" charset="0"/>
                <a:cs typeface="Arial" panose="020B0604020202020204" pitchFamily="34" charset="0"/>
              </a:rPr>
              <a:t> will not populate with the XML upload – must add manually after completing the upload</a:t>
            </a:r>
          </a:p>
          <a:p>
            <a:pPr lvl="2"/>
            <a:r>
              <a:rPr lang="en-US" dirty="0">
                <a:latin typeface="Arial" panose="020B0604020202020204" pitchFamily="34" charset="0"/>
                <a:cs typeface="Arial" panose="020B0604020202020204" pitchFamily="34" charset="0"/>
              </a:rPr>
              <a:t>XML does not contain every required data point or source of support</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5" name="Date">
            <a:extLst>
              <a:ext uri="{FF2B5EF4-FFF2-40B4-BE49-F238E27FC236}">
                <a16:creationId xmlns:a16="http://schemas.microsoft.com/office/drawing/2014/main" id="{A4DE5E0C-CB87-EE23-C520-5DE03E3D4F96}"/>
              </a:ext>
            </a:extLst>
          </p:cNvPr>
          <p:cNvSpPr>
            <a:spLocks noGrp="1"/>
          </p:cNvSpPr>
          <p:nvPr>
            <p:ph type="dt" sz="half" idx="10"/>
          </p:nvPr>
        </p:nvSpPr>
        <p:spPr/>
        <p:txBody>
          <a:bodyPr/>
          <a:lstStyle/>
          <a:p>
            <a:fld id="{D47A9A36-4EB0-BF46-AE48-7CDA251B954B}" type="datetime1">
              <a:rPr lang="en-US" smtClean="0"/>
              <a:t>3/5/2026</a:t>
            </a:fld>
            <a:endParaRPr lang="en-US" dirty="0"/>
          </a:p>
        </p:txBody>
      </p:sp>
      <p:sp>
        <p:nvSpPr>
          <p:cNvPr id="6" name="Slide Number">
            <a:extLst>
              <a:ext uri="{FF2B5EF4-FFF2-40B4-BE49-F238E27FC236}">
                <a16:creationId xmlns:a16="http://schemas.microsoft.com/office/drawing/2014/main" id="{6B928559-2CF4-126A-8607-1DD104A27E58}"/>
              </a:ext>
            </a:extLst>
          </p:cNvPr>
          <p:cNvSpPr>
            <a:spLocks noGrp="1"/>
          </p:cNvSpPr>
          <p:nvPr>
            <p:ph type="sldNum" sz="quarter" idx="12"/>
          </p:nvPr>
        </p:nvSpPr>
        <p:spPr/>
        <p:txBody>
          <a:bodyPr/>
          <a:lstStyle/>
          <a:p>
            <a:fld id="{8A7A6979-0714-4377-B894-6BE4C2D6E202}" type="slidenum">
              <a:rPr lang="en-US" smtClean="0"/>
              <a:pPr/>
              <a:t>9</a:t>
            </a:fld>
            <a:endParaRPr lang="en-US" dirty="0"/>
          </a:p>
        </p:txBody>
      </p:sp>
      <p:pic>
        <p:nvPicPr>
          <p:cNvPr id="10" name="Picture 9">
            <a:extLst>
              <a:ext uri="{FF2B5EF4-FFF2-40B4-BE49-F238E27FC236}">
                <a16:creationId xmlns:a16="http://schemas.microsoft.com/office/drawing/2014/main" id="{E7CF6B6D-F2D1-0A01-FEA2-DCCA6B35DA61}"/>
              </a:ext>
            </a:extLst>
          </p:cNvPr>
          <p:cNvPicPr>
            <a:picLocks noChangeAspect="1"/>
          </p:cNvPicPr>
          <p:nvPr/>
        </p:nvPicPr>
        <p:blipFill>
          <a:blip r:embed="rId2"/>
          <a:srcRect/>
          <a:stretch/>
        </p:blipFill>
        <p:spPr>
          <a:xfrm>
            <a:off x="1765300" y="6019982"/>
            <a:ext cx="4330700" cy="460284"/>
          </a:xfrm>
          <a:prstGeom prst="rect">
            <a:avLst/>
          </a:prstGeom>
        </p:spPr>
      </p:pic>
    </p:spTree>
    <p:extLst>
      <p:ext uri="{BB962C8B-B14F-4D97-AF65-F5344CB8AC3E}">
        <p14:creationId xmlns:p14="http://schemas.microsoft.com/office/powerpoint/2010/main" val="4043380690"/>
      </p:ext>
    </p:extLst>
  </p:cSld>
  <p:clrMapOvr>
    <a:masterClrMapping/>
  </p:clrMapOvr>
</p:sld>
</file>

<file path=ppt/theme/theme1.xml><?xml version="1.0" encoding="utf-8"?>
<a:theme xmlns:a="http://schemas.openxmlformats.org/drawingml/2006/main" name="Purdue2">
  <a:themeElements>
    <a:clrScheme name="PurdueColors">
      <a:dk1>
        <a:srgbClr val="000000"/>
      </a:dk1>
      <a:lt1>
        <a:srgbClr val="000000"/>
      </a:lt1>
      <a:dk2>
        <a:srgbClr val="C4BFC0"/>
      </a:dk2>
      <a:lt2>
        <a:srgbClr val="C9B991"/>
      </a:lt2>
      <a:accent1>
        <a:srgbClr val="8E6F3E"/>
      </a:accent1>
      <a:accent2>
        <a:srgbClr val="555960"/>
      </a:accent2>
      <a:accent3>
        <a:srgbClr val="C9B991"/>
      </a:accent3>
      <a:accent4>
        <a:srgbClr val="FFFFFF"/>
      </a:accent4>
      <a:accent5>
        <a:srgbClr val="000000"/>
      </a:accent5>
      <a:accent6>
        <a:srgbClr val="555960"/>
      </a:accent6>
      <a:hlink>
        <a:srgbClr val="000000"/>
      </a:hlink>
      <a:folHlink>
        <a:srgbClr val="555960"/>
      </a:folHlink>
    </a:clrScheme>
    <a:fontScheme name="PurdueBrand">
      <a:majorFont>
        <a:latin typeface="Acumin Pro ExtraCondensed Smbd"/>
        <a:ea typeface=""/>
        <a:cs typeface=""/>
      </a:majorFont>
      <a:minorFont>
        <a:latin typeface="Acumin Pro"/>
        <a:ea typeface=""/>
        <a:cs typeface=""/>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resentation6" id="{529AC3E5-65B1-6D43-A1C0-79DEA853F391}" vid="{48A0F090-6C6A-6043-9D2E-40DEC7CDA43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7CE4767F710294CB510A94B547F1315" ma:contentTypeVersion="14" ma:contentTypeDescription="Create a new document." ma:contentTypeScope="" ma:versionID="b49fd6fbc8cb681e833234b756681ab4">
  <xsd:schema xmlns:xsd="http://www.w3.org/2001/XMLSchema" xmlns:xs="http://www.w3.org/2001/XMLSchema" xmlns:p="http://schemas.microsoft.com/office/2006/metadata/properties" xmlns:ns2="8e25904e-a587-4e17-9f49-2589f7ff8bb3" xmlns:ns3="86f3cb75-35a0-43d0-9d20-2dfcde10c744" targetNamespace="http://schemas.microsoft.com/office/2006/metadata/properties" ma:root="true" ma:fieldsID="2ecc434b6661bd7130dd0369ee640044" ns2:_="" ns3:_="">
    <xsd:import namespace="8e25904e-a587-4e17-9f49-2589f7ff8bb3"/>
    <xsd:import namespace="86f3cb75-35a0-43d0-9d20-2dfcde10c74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DateTaken" minOccurs="0"/>
                <xsd:element ref="ns3:SharedWithUsers" minOccurs="0"/>
                <xsd:element ref="ns3:SharedWithDetails"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e25904e-a587-4e17-9f49-2589f7ff8b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8e9e90a8-b24c-4be7-8760-a88b2cd47eb1"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f3cb75-35a0-43d0-9d20-2dfcde10c744"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70a203c2-bd8a-4a92-88de-918572be1836}" ma:internalName="TaxCatchAll" ma:showField="CatchAllData" ma:web="86f3cb75-35a0-43d0-9d20-2dfcde10c744">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5239B3C-700A-40BD-8D5F-AD52E22302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e25904e-a587-4e17-9f49-2589f7ff8bb3"/>
    <ds:schemaRef ds:uri="86f3cb75-35a0-43d0-9d20-2dfcde10c7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B928F77-9C7B-442F-AF5B-88C9DF4C7F3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Ofice of Research</Template>
  <TotalTime>2872</TotalTime>
  <Words>2224</Words>
  <Application>Microsoft Office PowerPoint</Application>
  <PresentationFormat>Widescreen</PresentationFormat>
  <Paragraphs>218</Paragraphs>
  <Slides>18</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18</vt:i4>
      </vt:variant>
    </vt:vector>
  </HeadingPairs>
  <TitlesOfParts>
    <vt:vector size="31" baseType="lpstr">
      <vt:lpstr>Acumin Pro Semibold</vt:lpstr>
      <vt:lpstr>Acumin Pro ExtraCondensed Smbd</vt:lpstr>
      <vt:lpstr>Acumin Pro Medium</vt:lpstr>
      <vt:lpstr>Calibri</vt:lpstr>
      <vt:lpstr>Arial</vt:lpstr>
      <vt:lpstr>Acumin Pro SemiCondensed</vt:lpstr>
      <vt:lpstr>Arial Narrow</vt:lpstr>
      <vt:lpstr>Acumin Pro ExtraCondensed</vt:lpstr>
      <vt:lpstr>Acumin Pro</vt:lpstr>
      <vt:lpstr>United Sans Rg Md</vt:lpstr>
      <vt:lpstr>United Sans Cd Md</vt:lpstr>
      <vt:lpstr>Wingdings</vt:lpstr>
      <vt:lpstr>Purdue2</vt:lpstr>
      <vt:lpstr>PowerPoint Presentation</vt:lpstr>
      <vt:lpstr>NIH Common Forms &amp; Administrative changes</vt:lpstr>
      <vt:lpstr>NIH Common Forms &amp; Administrative Changes</vt:lpstr>
      <vt:lpstr>NIH Common Forms</vt:lpstr>
      <vt:lpstr>NIH Common Forms</vt:lpstr>
      <vt:lpstr>NIH Common Forms: Biographical Sketch</vt:lpstr>
      <vt:lpstr>NIH Common Forms: Biographical Sketch</vt:lpstr>
      <vt:lpstr>NIH Common Forms: Current &amp; Pending Support</vt:lpstr>
      <vt:lpstr>NIH Common Forms: SPS Support</vt:lpstr>
      <vt:lpstr>NIH Common Forms: Tips and Reminders</vt:lpstr>
      <vt:lpstr>NIH Common Forms: Tips and Reminders</vt:lpstr>
      <vt:lpstr>Proposal Deadline Policy</vt:lpstr>
      <vt:lpstr>NIH Proposals: Administrative Considerations</vt:lpstr>
      <vt:lpstr>NIH Proposals: Administrative Considerations</vt:lpstr>
      <vt:lpstr>NIH Proposals: Administrative Considerations</vt:lpstr>
      <vt:lpstr>Summary of Action Items</vt:lpstr>
      <vt:lpstr>Helpful Links &amp; Key References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Vyas, Krushna Dattatraya</dc:creator>
  <cp:lastModifiedBy>Amanda K Hamaker</cp:lastModifiedBy>
  <cp:revision>52</cp:revision>
  <dcterms:created xsi:type="dcterms:W3CDTF">2023-01-29T09:08:28Z</dcterms:created>
  <dcterms:modified xsi:type="dcterms:W3CDTF">2026-03-06T16:49:24Z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044bd30-2ed7-4c9d-9d12-46200872a97b_Enabled">
    <vt:lpwstr>true</vt:lpwstr>
  </property>
  <property fmtid="{D5CDD505-2E9C-101B-9397-08002B2CF9AE}" pid="3" name="MSIP_Label_4044bd30-2ed7-4c9d-9d12-46200872a97b_SetDate">
    <vt:lpwstr>2022-12-16T18:53:22Z</vt:lpwstr>
  </property>
  <property fmtid="{D5CDD505-2E9C-101B-9397-08002B2CF9AE}" pid="4" name="MSIP_Label_4044bd30-2ed7-4c9d-9d12-46200872a97b_Method">
    <vt:lpwstr>Standard</vt:lpwstr>
  </property>
  <property fmtid="{D5CDD505-2E9C-101B-9397-08002B2CF9AE}" pid="5" name="MSIP_Label_4044bd30-2ed7-4c9d-9d12-46200872a97b_Name">
    <vt:lpwstr>defa4170-0d19-0005-0004-bc88714345d2</vt:lpwstr>
  </property>
  <property fmtid="{D5CDD505-2E9C-101B-9397-08002B2CF9AE}" pid="6" name="MSIP_Label_4044bd30-2ed7-4c9d-9d12-46200872a97b_SiteId">
    <vt:lpwstr>4130bd39-7c53-419c-b1e5-8758d6d63f21</vt:lpwstr>
  </property>
  <property fmtid="{D5CDD505-2E9C-101B-9397-08002B2CF9AE}" pid="7" name="MSIP_Label_4044bd30-2ed7-4c9d-9d12-46200872a97b_ActionId">
    <vt:lpwstr>4c2d51e6-c64a-4ad5-84da-8c01226f2783</vt:lpwstr>
  </property>
  <property fmtid="{D5CDD505-2E9C-101B-9397-08002B2CF9AE}" pid="8" name="MSIP_Label_4044bd30-2ed7-4c9d-9d12-46200872a97b_ContentBits">
    <vt:lpwstr>0</vt:lpwstr>
  </property>
</Properties>
</file>